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1" r:id="rId9"/>
    <p:sldId id="274" r:id="rId10"/>
    <p:sldId id="276" r:id="rId11"/>
    <p:sldId id="277" r:id="rId12"/>
    <p:sldId id="278" r:id="rId13"/>
    <p:sldId id="279" r:id="rId14"/>
    <p:sldId id="265" r:id="rId15"/>
    <p:sldId id="266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8" r:id="rId33"/>
    <p:sldId id="296" r:id="rId34"/>
    <p:sldId id="297" r:id="rId35"/>
    <p:sldId id="299" r:id="rId36"/>
    <p:sldId id="275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696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CF3B30-132B-4ADF-BA39-AD1D779CD51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07DBCF5-6B3B-4B3C-9BF9-BA7FAA1B8514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2800" dirty="0"/>
            <a:t>Термодинамические характеристики системы</a:t>
          </a:r>
        </a:p>
      </dgm:t>
    </dgm:pt>
    <dgm:pt modelId="{F10D3DB5-A7BE-40B0-8B19-4D68CF5F28AB}" type="parTrans" cxnId="{AF29EEB3-BDED-4E0D-922E-8F21C50D71C9}">
      <dgm:prSet/>
      <dgm:spPr/>
      <dgm:t>
        <a:bodyPr/>
        <a:lstStyle/>
        <a:p>
          <a:endParaRPr lang="ru-RU"/>
        </a:p>
      </dgm:t>
    </dgm:pt>
    <dgm:pt modelId="{546AF802-E304-4038-A35D-D18580A6BD6C}" type="sibTrans" cxnId="{AF29EEB3-BDED-4E0D-922E-8F21C50D71C9}">
      <dgm:prSet/>
      <dgm:spPr/>
      <dgm:t>
        <a:bodyPr/>
        <a:lstStyle/>
        <a:p>
          <a:endParaRPr lang="ru-RU"/>
        </a:p>
      </dgm:t>
    </dgm:pt>
    <dgm:pt modelId="{9DB1D23C-99CA-4473-BBA7-ABC35943F4EB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2000" dirty="0"/>
            <a:t>Термодинамические параметры:</a:t>
          </a:r>
        </a:p>
        <a:p>
          <a:r>
            <a:rPr lang="ru-RU" sz="2000" dirty="0"/>
            <a:t>Т, Р, </a:t>
          </a:r>
          <a:r>
            <a:rPr lang="en-US" sz="2000" dirty="0"/>
            <a:t>V, </a:t>
          </a:r>
          <a:r>
            <a:rPr lang="ru-RU" sz="2000" dirty="0"/>
            <a:t>С…</a:t>
          </a:r>
        </a:p>
      </dgm:t>
    </dgm:pt>
    <dgm:pt modelId="{EAD4D248-853E-464F-ADA1-06E9AB406892}" type="parTrans" cxnId="{9529ED73-60B2-4C87-A97E-9D53BA1E32E5}">
      <dgm:prSet/>
      <dgm:spPr/>
      <dgm:t>
        <a:bodyPr/>
        <a:lstStyle/>
        <a:p>
          <a:endParaRPr lang="ru-RU"/>
        </a:p>
      </dgm:t>
    </dgm:pt>
    <dgm:pt modelId="{7D691DB2-9A34-478F-ABC8-B1F4A7FE7D87}" type="sibTrans" cxnId="{9529ED73-60B2-4C87-A97E-9D53BA1E32E5}">
      <dgm:prSet/>
      <dgm:spPr/>
      <dgm:t>
        <a:bodyPr/>
        <a:lstStyle/>
        <a:p>
          <a:endParaRPr lang="ru-RU"/>
        </a:p>
      </dgm:t>
    </dgm:pt>
    <dgm:pt modelId="{D09FD30C-947F-4C76-A9DC-E8576AA7C3FF}">
      <dgm:prSet phldrT="[Текст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ru-RU" sz="2000" dirty="0"/>
            <a:t>Термодинамические функции:</a:t>
          </a:r>
          <a:endParaRPr lang="en-US" sz="2000" dirty="0"/>
        </a:p>
        <a:p>
          <a:r>
            <a:rPr lang="en-US" sz="2000" dirty="0"/>
            <a:t>Q, A</a:t>
          </a:r>
        </a:p>
        <a:p>
          <a:r>
            <a:rPr lang="en-US" sz="2000" b="1" dirty="0">
              <a:solidFill>
                <a:srgbClr val="FFFF00"/>
              </a:solidFill>
            </a:rPr>
            <a:t>U, H, S, G, F</a:t>
          </a:r>
          <a:endParaRPr lang="ru-RU" sz="2000" b="1" dirty="0">
            <a:solidFill>
              <a:srgbClr val="FFFF00"/>
            </a:solidFill>
          </a:endParaRPr>
        </a:p>
      </dgm:t>
    </dgm:pt>
    <dgm:pt modelId="{E3F7C32D-428F-4D24-AE59-893DE9B59A03}" type="parTrans" cxnId="{49D805AD-024F-42AB-9192-87C6F60ACA02}">
      <dgm:prSet/>
      <dgm:spPr/>
      <dgm:t>
        <a:bodyPr/>
        <a:lstStyle/>
        <a:p>
          <a:endParaRPr lang="ru-RU"/>
        </a:p>
      </dgm:t>
    </dgm:pt>
    <dgm:pt modelId="{F17FD4F5-F83D-4AD5-9CBE-547E57697C2A}" type="sibTrans" cxnId="{49D805AD-024F-42AB-9192-87C6F60ACA02}">
      <dgm:prSet/>
      <dgm:spPr/>
      <dgm:t>
        <a:bodyPr/>
        <a:lstStyle/>
        <a:p>
          <a:endParaRPr lang="ru-RU"/>
        </a:p>
      </dgm:t>
    </dgm:pt>
    <dgm:pt modelId="{0087A548-63D5-4454-AD3C-905241E85AEB}" type="pres">
      <dgm:prSet presAssocID="{FACF3B30-132B-4ADF-BA39-AD1D779CD5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5BAD1AE-DCAE-4A23-86AC-D935029F3AEE}" type="pres">
      <dgm:prSet presAssocID="{C07DBCF5-6B3B-4B3C-9BF9-BA7FAA1B8514}" presName="hierRoot1" presStyleCnt="0">
        <dgm:presLayoutVars>
          <dgm:hierBranch val="init"/>
        </dgm:presLayoutVars>
      </dgm:prSet>
      <dgm:spPr/>
    </dgm:pt>
    <dgm:pt modelId="{0D11B2CB-50D1-4120-B6EB-59510E9BF934}" type="pres">
      <dgm:prSet presAssocID="{C07DBCF5-6B3B-4B3C-9BF9-BA7FAA1B8514}" presName="rootComposite1" presStyleCnt="0"/>
      <dgm:spPr/>
    </dgm:pt>
    <dgm:pt modelId="{879DCD51-5328-4C54-9684-F5A5E6289EF4}" type="pres">
      <dgm:prSet presAssocID="{C07DBCF5-6B3B-4B3C-9BF9-BA7FAA1B8514}" presName="rootText1" presStyleLbl="node0" presStyleIdx="0" presStyleCnt="1" custScaleY="67093">
        <dgm:presLayoutVars>
          <dgm:chPref val="3"/>
        </dgm:presLayoutVars>
      </dgm:prSet>
      <dgm:spPr/>
    </dgm:pt>
    <dgm:pt modelId="{40B06140-3C34-4FB5-B8AD-F4391F9A44BF}" type="pres">
      <dgm:prSet presAssocID="{C07DBCF5-6B3B-4B3C-9BF9-BA7FAA1B8514}" presName="rootConnector1" presStyleLbl="node1" presStyleIdx="0" presStyleCnt="0"/>
      <dgm:spPr/>
    </dgm:pt>
    <dgm:pt modelId="{A78A22E5-3992-47C9-9531-D571736201C2}" type="pres">
      <dgm:prSet presAssocID="{C07DBCF5-6B3B-4B3C-9BF9-BA7FAA1B8514}" presName="hierChild2" presStyleCnt="0"/>
      <dgm:spPr/>
    </dgm:pt>
    <dgm:pt modelId="{0E80F063-9598-4A38-8FC8-0465E91B31BF}" type="pres">
      <dgm:prSet presAssocID="{EAD4D248-853E-464F-ADA1-06E9AB406892}" presName="Name37" presStyleLbl="parChTrans1D2" presStyleIdx="0" presStyleCnt="2"/>
      <dgm:spPr/>
    </dgm:pt>
    <dgm:pt modelId="{5B1E440A-CB42-4F38-953E-83B59F8A915A}" type="pres">
      <dgm:prSet presAssocID="{9DB1D23C-99CA-4473-BBA7-ABC35943F4EB}" presName="hierRoot2" presStyleCnt="0">
        <dgm:presLayoutVars>
          <dgm:hierBranch val="init"/>
        </dgm:presLayoutVars>
      </dgm:prSet>
      <dgm:spPr/>
    </dgm:pt>
    <dgm:pt modelId="{E52EE4CA-79B2-447F-90E0-5AEBEF5F6F73}" type="pres">
      <dgm:prSet presAssocID="{9DB1D23C-99CA-4473-BBA7-ABC35943F4EB}" presName="rootComposite" presStyleCnt="0"/>
      <dgm:spPr/>
    </dgm:pt>
    <dgm:pt modelId="{7ED24A3D-80EA-4F1E-A2A2-B9FC8D78E871}" type="pres">
      <dgm:prSet presAssocID="{9DB1D23C-99CA-4473-BBA7-ABC35943F4EB}" presName="rootText" presStyleLbl="node2" presStyleIdx="0" presStyleCnt="2" custScaleY="64135">
        <dgm:presLayoutVars>
          <dgm:chPref val="3"/>
        </dgm:presLayoutVars>
      </dgm:prSet>
      <dgm:spPr/>
    </dgm:pt>
    <dgm:pt modelId="{3FAF2B39-D375-4566-AE5B-DFB5261E9C45}" type="pres">
      <dgm:prSet presAssocID="{9DB1D23C-99CA-4473-BBA7-ABC35943F4EB}" presName="rootConnector" presStyleLbl="node2" presStyleIdx="0" presStyleCnt="2"/>
      <dgm:spPr/>
    </dgm:pt>
    <dgm:pt modelId="{37209365-B06B-464A-8898-AC47D7206418}" type="pres">
      <dgm:prSet presAssocID="{9DB1D23C-99CA-4473-BBA7-ABC35943F4EB}" presName="hierChild4" presStyleCnt="0"/>
      <dgm:spPr/>
    </dgm:pt>
    <dgm:pt modelId="{68C1EB0E-566F-4FAE-92BC-5E92490F32E9}" type="pres">
      <dgm:prSet presAssocID="{9DB1D23C-99CA-4473-BBA7-ABC35943F4EB}" presName="hierChild5" presStyleCnt="0"/>
      <dgm:spPr/>
    </dgm:pt>
    <dgm:pt modelId="{B60F6801-59B3-41D1-AA18-BE92B5400C6A}" type="pres">
      <dgm:prSet presAssocID="{E3F7C32D-428F-4D24-AE59-893DE9B59A03}" presName="Name37" presStyleLbl="parChTrans1D2" presStyleIdx="1" presStyleCnt="2"/>
      <dgm:spPr/>
    </dgm:pt>
    <dgm:pt modelId="{47B75852-9E3A-4C39-92A1-C59B3A9E40F4}" type="pres">
      <dgm:prSet presAssocID="{D09FD30C-947F-4C76-A9DC-E8576AA7C3FF}" presName="hierRoot2" presStyleCnt="0">
        <dgm:presLayoutVars>
          <dgm:hierBranch val="init"/>
        </dgm:presLayoutVars>
      </dgm:prSet>
      <dgm:spPr/>
    </dgm:pt>
    <dgm:pt modelId="{CF70BACC-49B7-4C3F-9C35-ABB778713626}" type="pres">
      <dgm:prSet presAssocID="{D09FD30C-947F-4C76-A9DC-E8576AA7C3FF}" presName="rootComposite" presStyleCnt="0"/>
      <dgm:spPr/>
    </dgm:pt>
    <dgm:pt modelId="{AB1E0981-99E1-42D8-B19B-2C1DFF899F25}" type="pres">
      <dgm:prSet presAssocID="{D09FD30C-947F-4C76-A9DC-E8576AA7C3FF}" presName="rootText" presStyleLbl="node2" presStyleIdx="1" presStyleCnt="2" custScaleY="62385">
        <dgm:presLayoutVars>
          <dgm:chPref val="3"/>
        </dgm:presLayoutVars>
      </dgm:prSet>
      <dgm:spPr/>
    </dgm:pt>
    <dgm:pt modelId="{62ABC0ED-D507-44E5-B8AB-E2B6A0D9439D}" type="pres">
      <dgm:prSet presAssocID="{D09FD30C-947F-4C76-A9DC-E8576AA7C3FF}" presName="rootConnector" presStyleLbl="node2" presStyleIdx="1" presStyleCnt="2"/>
      <dgm:spPr/>
    </dgm:pt>
    <dgm:pt modelId="{4A0C9825-F143-4FF5-80D5-8E06ABAA63B6}" type="pres">
      <dgm:prSet presAssocID="{D09FD30C-947F-4C76-A9DC-E8576AA7C3FF}" presName="hierChild4" presStyleCnt="0"/>
      <dgm:spPr/>
    </dgm:pt>
    <dgm:pt modelId="{C7172048-BB41-4D03-9660-0301B9DB9FBE}" type="pres">
      <dgm:prSet presAssocID="{D09FD30C-947F-4C76-A9DC-E8576AA7C3FF}" presName="hierChild5" presStyleCnt="0"/>
      <dgm:spPr/>
    </dgm:pt>
    <dgm:pt modelId="{1E82694C-7932-40A8-B074-3461E88EF731}" type="pres">
      <dgm:prSet presAssocID="{C07DBCF5-6B3B-4B3C-9BF9-BA7FAA1B8514}" presName="hierChild3" presStyleCnt="0"/>
      <dgm:spPr/>
    </dgm:pt>
  </dgm:ptLst>
  <dgm:cxnLst>
    <dgm:cxn modelId="{630A7C12-0511-4843-B15B-B402E335FF47}" type="presOf" srcId="{C07DBCF5-6B3B-4B3C-9BF9-BA7FAA1B8514}" destId="{879DCD51-5328-4C54-9684-F5A5E6289EF4}" srcOrd="0" destOrd="0" presId="urn:microsoft.com/office/officeart/2005/8/layout/orgChart1"/>
    <dgm:cxn modelId="{83AC8136-D3D5-494D-9423-C76D7D3FD41F}" type="presOf" srcId="{C07DBCF5-6B3B-4B3C-9BF9-BA7FAA1B8514}" destId="{40B06140-3C34-4FB5-B8AD-F4391F9A44BF}" srcOrd="1" destOrd="0" presId="urn:microsoft.com/office/officeart/2005/8/layout/orgChart1"/>
    <dgm:cxn modelId="{5C48335D-BF50-4E02-95AF-72872C5C1608}" type="presOf" srcId="{D09FD30C-947F-4C76-A9DC-E8576AA7C3FF}" destId="{AB1E0981-99E1-42D8-B19B-2C1DFF899F25}" srcOrd="0" destOrd="0" presId="urn:microsoft.com/office/officeart/2005/8/layout/orgChart1"/>
    <dgm:cxn modelId="{7ED8A543-7F3E-4B3C-98FE-D53FF3E37044}" type="presOf" srcId="{EAD4D248-853E-464F-ADA1-06E9AB406892}" destId="{0E80F063-9598-4A38-8FC8-0465E91B31BF}" srcOrd="0" destOrd="0" presId="urn:microsoft.com/office/officeart/2005/8/layout/orgChart1"/>
    <dgm:cxn modelId="{9529ED73-60B2-4C87-A97E-9D53BA1E32E5}" srcId="{C07DBCF5-6B3B-4B3C-9BF9-BA7FAA1B8514}" destId="{9DB1D23C-99CA-4473-BBA7-ABC35943F4EB}" srcOrd="0" destOrd="0" parTransId="{EAD4D248-853E-464F-ADA1-06E9AB406892}" sibTransId="{7D691DB2-9A34-478F-ABC8-B1F4A7FE7D87}"/>
    <dgm:cxn modelId="{6BB7A856-4861-4F3A-B85A-E1E933364B89}" type="presOf" srcId="{9DB1D23C-99CA-4473-BBA7-ABC35943F4EB}" destId="{3FAF2B39-D375-4566-AE5B-DFB5261E9C45}" srcOrd="1" destOrd="0" presId="urn:microsoft.com/office/officeart/2005/8/layout/orgChart1"/>
    <dgm:cxn modelId="{BE6C1187-0D58-499C-AC8D-B383B4D5E7F9}" type="presOf" srcId="{D09FD30C-947F-4C76-A9DC-E8576AA7C3FF}" destId="{62ABC0ED-D507-44E5-B8AB-E2B6A0D9439D}" srcOrd="1" destOrd="0" presId="urn:microsoft.com/office/officeart/2005/8/layout/orgChart1"/>
    <dgm:cxn modelId="{FBEA42AC-FFC1-4962-998C-0AD130BC6CAF}" type="presOf" srcId="{FACF3B30-132B-4ADF-BA39-AD1D779CD518}" destId="{0087A548-63D5-4454-AD3C-905241E85AEB}" srcOrd="0" destOrd="0" presId="urn:microsoft.com/office/officeart/2005/8/layout/orgChart1"/>
    <dgm:cxn modelId="{49D805AD-024F-42AB-9192-87C6F60ACA02}" srcId="{C07DBCF5-6B3B-4B3C-9BF9-BA7FAA1B8514}" destId="{D09FD30C-947F-4C76-A9DC-E8576AA7C3FF}" srcOrd="1" destOrd="0" parTransId="{E3F7C32D-428F-4D24-AE59-893DE9B59A03}" sibTransId="{F17FD4F5-F83D-4AD5-9CBE-547E57697C2A}"/>
    <dgm:cxn modelId="{AF29EEB3-BDED-4E0D-922E-8F21C50D71C9}" srcId="{FACF3B30-132B-4ADF-BA39-AD1D779CD518}" destId="{C07DBCF5-6B3B-4B3C-9BF9-BA7FAA1B8514}" srcOrd="0" destOrd="0" parTransId="{F10D3DB5-A7BE-40B0-8B19-4D68CF5F28AB}" sibTransId="{546AF802-E304-4038-A35D-D18580A6BD6C}"/>
    <dgm:cxn modelId="{D9A031CA-8261-45B9-8B16-7706078CC692}" type="presOf" srcId="{9DB1D23C-99CA-4473-BBA7-ABC35943F4EB}" destId="{7ED24A3D-80EA-4F1E-A2A2-B9FC8D78E871}" srcOrd="0" destOrd="0" presId="urn:microsoft.com/office/officeart/2005/8/layout/orgChart1"/>
    <dgm:cxn modelId="{C97FF8DB-F255-4423-B48A-4FA37A984821}" type="presOf" srcId="{E3F7C32D-428F-4D24-AE59-893DE9B59A03}" destId="{B60F6801-59B3-41D1-AA18-BE92B5400C6A}" srcOrd="0" destOrd="0" presId="urn:microsoft.com/office/officeart/2005/8/layout/orgChart1"/>
    <dgm:cxn modelId="{F5528B9D-BCB9-40A7-AA7E-9ECE4B0A0E55}" type="presParOf" srcId="{0087A548-63D5-4454-AD3C-905241E85AEB}" destId="{25BAD1AE-DCAE-4A23-86AC-D935029F3AEE}" srcOrd="0" destOrd="0" presId="urn:microsoft.com/office/officeart/2005/8/layout/orgChart1"/>
    <dgm:cxn modelId="{45705A51-3D1D-4DAB-A62E-648F97899219}" type="presParOf" srcId="{25BAD1AE-DCAE-4A23-86AC-D935029F3AEE}" destId="{0D11B2CB-50D1-4120-B6EB-59510E9BF934}" srcOrd="0" destOrd="0" presId="urn:microsoft.com/office/officeart/2005/8/layout/orgChart1"/>
    <dgm:cxn modelId="{E5F4B713-3D00-429A-9B97-47CE825C5621}" type="presParOf" srcId="{0D11B2CB-50D1-4120-B6EB-59510E9BF934}" destId="{879DCD51-5328-4C54-9684-F5A5E6289EF4}" srcOrd="0" destOrd="0" presId="urn:microsoft.com/office/officeart/2005/8/layout/orgChart1"/>
    <dgm:cxn modelId="{E27EFE88-BE75-4F40-86E1-6DED44ED6F25}" type="presParOf" srcId="{0D11B2CB-50D1-4120-B6EB-59510E9BF934}" destId="{40B06140-3C34-4FB5-B8AD-F4391F9A44BF}" srcOrd="1" destOrd="0" presId="urn:microsoft.com/office/officeart/2005/8/layout/orgChart1"/>
    <dgm:cxn modelId="{6755203C-B65A-4C1D-99F9-7C178FC1FC79}" type="presParOf" srcId="{25BAD1AE-DCAE-4A23-86AC-D935029F3AEE}" destId="{A78A22E5-3992-47C9-9531-D571736201C2}" srcOrd="1" destOrd="0" presId="urn:microsoft.com/office/officeart/2005/8/layout/orgChart1"/>
    <dgm:cxn modelId="{6CB0C248-2624-46CD-BE20-1495EEE6B62C}" type="presParOf" srcId="{A78A22E5-3992-47C9-9531-D571736201C2}" destId="{0E80F063-9598-4A38-8FC8-0465E91B31BF}" srcOrd="0" destOrd="0" presId="urn:microsoft.com/office/officeart/2005/8/layout/orgChart1"/>
    <dgm:cxn modelId="{4EF4C51F-C71D-4180-A48D-2BE8852D4208}" type="presParOf" srcId="{A78A22E5-3992-47C9-9531-D571736201C2}" destId="{5B1E440A-CB42-4F38-953E-83B59F8A915A}" srcOrd="1" destOrd="0" presId="urn:microsoft.com/office/officeart/2005/8/layout/orgChart1"/>
    <dgm:cxn modelId="{A4587A58-35B9-4D1D-A9E3-14DB0B0158D8}" type="presParOf" srcId="{5B1E440A-CB42-4F38-953E-83B59F8A915A}" destId="{E52EE4CA-79B2-447F-90E0-5AEBEF5F6F73}" srcOrd="0" destOrd="0" presId="urn:microsoft.com/office/officeart/2005/8/layout/orgChart1"/>
    <dgm:cxn modelId="{FEF9C833-381B-44F2-9B07-C5A56107EE57}" type="presParOf" srcId="{E52EE4CA-79B2-447F-90E0-5AEBEF5F6F73}" destId="{7ED24A3D-80EA-4F1E-A2A2-B9FC8D78E871}" srcOrd="0" destOrd="0" presId="urn:microsoft.com/office/officeart/2005/8/layout/orgChart1"/>
    <dgm:cxn modelId="{06C8984D-C2A9-4249-A851-EA5E88B11849}" type="presParOf" srcId="{E52EE4CA-79B2-447F-90E0-5AEBEF5F6F73}" destId="{3FAF2B39-D375-4566-AE5B-DFB5261E9C45}" srcOrd="1" destOrd="0" presId="urn:microsoft.com/office/officeart/2005/8/layout/orgChart1"/>
    <dgm:cxn modelId="{698CE1B5-8D1A-4313-AE92-B4A8214D6FEF}" type="presParOf" srcId="{5B1E440A-CB42-4F38-953E-83B59F8A915A}" destId="{37209365-B06B-464A-8898-AC47D7206418}" srcOrd="1" destOrd="0" presId="urn:microsoft.com/office/officeart/2005/8/layout/orgChart1"/>
    <dgm:cxn modelId="{016C968F-DFE8-4CAA-8F3E-E6C3C1A0B1EC}" type="presParOf" srcId="{5B1E440A-CB42-4F38-953E-83B59F8A915A}" destId="{68C1EB0E-566F-4FAE-92BC-5E92490F32E9}" srcOrd="2" destOrd="0" presId="urn:microsoft.com/office/officeart/2005/8/layout/orgChart1"/>
    <dgm:cxn modelId="{4AB99453-052C-474E-8BFD-8DFA59EAAF98}" type="presParOf" srcId="{A78A22E5-3992-47C9-9531-D571736201C2}" destId="{B60F6801-59B3-41D1-AA18-BE92B5400C6A}" srcOrd="2" destOrd="0" presId="urn:microsoft.com/office/officeart/2005/8/layout/orgChart1"/>
    <dgm:cxn modelId="{3BA373D3-444F-4C8B-BD5C-22CC2A1132BC}" type="presParOf" srcId="{A78A22E5-3992-47C9-9531-D571736201C2}" destId="{47B75852-9E3A-4C39-92A1-C59B3A9E40F4}" srcOrd="3" destOrd="0" presId="urn:microsoft.com/office/officeart/2005/8/layout/orgChart1"/>
    <dgm:cxn modelId="{8BC5B8BB-8CA1-432B-8CDF-C6DF8806779D}" type="presParOf" srcId="{47B75852-9E3A-4C39-92A1-C59B3A9E40F4}" destId="{CF70BACC-49B7-4C3F-9C35-ABB778713626}" srcOrd="0" destOrd="0" presId="urn:microsoft.com/office/officeart/2005/8/layout/orgChart1"/>
    <dgm:cxn modelId="{9D7C13BB-84ED-453E-AB0A-368F4CFFEAD6}" type="presParOf" srcId="{CF70BACC-49B7-4C3F-9C35-ABB778713626}" destId="{AB1E0981-99E1-42D8-B19B-2C1DFF899F25}" srcOrd="0" destOrd="0" presId="urn:microsoft.com/office/officeart/2005/8/layout/orgChart1"/>
    <dgm:cxn modelId="{1B45A2E1-406B-4539-B2B8-A624163C82AA}" type="presParOf" srcId="{CF70BACC-49B7-4C3F-9C35-ABB778713626}" destId="{62ABC0ED-D507-44E5-B8AB-E2B6A0D9439D}" srcOrd="1" destOrd="0" presId="urn:microsoft.com/office/officeart/2005/8/layout/orgChart1"/>
    <dgm:cxn modelId="{FB356113-C289-4694-BD06-3259EC63A2D8}" type="presParOf" srcId="{47B75852-9E3A-4C39-92A1-C59B3A9E40F4}" destId="{4A0C9825-F143-4FF5-80D5-8E06ABAA63B6}" srcOrd="1" destOrd="0" presId="urn:microsoft.com/office/officeart/2005/8/layout/orgChart1"/>
    <dgm:cxn modelId="{3BB4A09D-C590-433E-BD37-F18704454501}" type="presParOf" srcId="{47B75852-9E3A-4C39-92A1-C59B3A9E40F4}" destId="{C7172048-BB41-4D03-9660-0301B9DB9FBE}" srcOrd="2" destOrd="0" presId="urn:microsoft.com/office/officeart/2005/8/layout/orgChart1"/>
    <dgm:cxn modelId="{14FA333B-E2BD-43D8-9466-7D8D8D5E1E6A}" type="presParOf" srcId="{25BAD1AE-DCAE-4A23-86AC-D935029F3AEE}" destId="{1E82694C-7932-40A8-B074-3461E88EF7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F6801-59B3-41D1-AA18-BE92B5400C6A}">
      <dsp:nvSpPr>
        <dsp:cNvPr id="0" name=""/>
        <dsp:cNvSpPr/>
      </dsp:nvSpPr>
      <dsp:spPr>
        <a:xfrm>
          <a:off x="4320849" y="1377324"/>
          <a:ext cx="2364573" cy="820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380"/>
              </a:lnTo>
              <a:lnTo>
                <a:pt x="2364573" y="410380"/>
              </a:lnTo>
              <a:lnTo>
                <a:pt x="2364573" y="8207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0F063-9598-4A38-8FC8-0465E91B31BF}">
      <dsp:nvSpPr>
        <dsp:cNvPr id="0" name=""/>
        <dsp:cNvSpPr/>
      </dsp:nvSpPr>
      <dsp:spPr>
        <a:xfrm>
          <a:off x="1956275" y="1377324"/>
          <a:ext cx="2364573" cy="820760"/>
        </a:xfrm>
        <a:custGeom>
          <a:avLst/>
          <a:gdLst/>
          <a:ahLst/>
          <a:cxnLst/>
          <a:rect l="0" t="0" r="0" b="0"/>
          <a:pathLst>
            <a:path>
              <a:moveTo>
                <a:pt x="2364573" y="0"/>
              </a:moveTo>
              <a:lnTo>
                <a:pt x="2364573" y="410380"/>
              </a:lnTo>
              <a:lnTo>
                <a:pt x="0" y="410380"/>
              </a:lnTo>
              <a:lnTo>
                <a:pt x="0" y="82076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DCD51-5328-4C54-9684-F5A5E6289EF4}">
      <dsp:nvSpPr>
        <dsp:cNvPr id="0" name=""/>
        <dsp:cNvSpPr/>
      </dsp:nvSpPr>
      <dsp:spPr>
        <a:xfrm>
          <a:off x="2366656" y="66197"/>
          <a:ext cx="3908385" cy="1311126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Термодинамические характеристики системы</a:t>
          </a:r>
        </a:p>
      </dsp:txBody>
      <dsp:txXfrm>
        <a:off x="2366656" y="66197"/>
        <a:ext cx="3908385" cy="1311126"/>
      </dsp:txXfrm>
    </dsp:sp>
    <dsp:sp modelId="{7ED24A3D-80EA-4F1E-A2A2-B9FC8D78E871}">
      <dsp:nvSpPr>
        <dsp:cNvPr id="0" name=""/>
        <dsp:cNvSpPr/>
      </dsp:nvSpPr>
      <dsp:spPr>
        <a:xfrm>
          <a:off x="2083" y="2198084"/>
          <a:ext cx="3908385" cy="1253321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Термодинамические параметры: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Т, Р, </a:t>
          </a:r>
          <a:r>
            <a:rPr lang="en-US" sz="2000" kern="1200" dirty="0"/>
            <a:t>V, </a:t>
          </a:r>
          <a:r>
            <a:rPr lang="ru-RU" sz="2000" kern="1200" dirty="0"/>
            <a:t>С…</a:t>
          </a:r>
        </a:p>
      </dsp:txBody>
      <dsp:txXfrm>
        <a:off x="2083" y="2198084"/>
        <a:ext cx="3908385" cy="1253321"/>
      </dsp:txXfrm>
    </dsp:sp>
    <dsp:sp modelId="{AB1E0981-99E1-42D8-B19B-2C1DFF899F25}">
      <dsp:nvSpPr>
        <dsp:cNvPr id="0" name=""/>
        <dsp:cNvSpPr/>
      </dsp:nvSpPr>
      <dsp:spPr>
        <a:xfrm>
          <a:off x="4731229" y="2198084"/>
          <a:ext cx="3908385" cy="1219123"/>
        </a:xfrm>
        <a:prstGeom prst="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Термодинамические функции:</a:t>
          </a: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Q, 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U, H, S, G, F</a:t>
          </a:r>
          <a:endParaRPr lang="ru-RU" sz="2000" b="1" kern="1200" dirty="0">
            <a:solidFill>
              <a:srgbClr val="FFFF00"/>
            </a:solidFill>
          </a:endParaRPr>
        </a:p>
      </dsp:txBody>
      <dsp:txXfrm>
        <a:off x="4731229" y="2198084"/>
        <a:ext cx="3908385" cy="121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86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4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91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99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1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91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4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0949B1-135C-405C-8851-98BD43D213D7}" type="datetimeFigureOut">
              <a:rPr lang="ru-RU" smtClean="0"/>
              <a:t>22.02.2021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4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nasaspaceflight.com/2016/09/blue-origin-new-glenn-orbital-lv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-anpilogov.livejournal.com/43212.html" TargetMode="External"/><Relationship Id="rId2" Type="http://schemas.openxmlformats.org/officeDocument/2006/relationships/hyperlink" Target="https://www.roscosmos.ru/473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51402"/>
          </a:xfrm>
        </p:spPr>
        <p:txBody>
          <a:bodyPr/>
          <a:lstStyle/>
          <a:p>
            <a:r>
              <a:rPr lang="ru-RU" dirty="0"/>
              <a:t>Основы химической термодинамики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Каф.908 «Физическая химия»</a:t>
            </a:r>
          </a:p>
        </p:txBody>
      </p:sp>
      <p:pic>
        <p:nvPicPr>
          <p:cNvPr id="1026" name="Picture 2" descr="http://files.mai.ru/site/life/brand/logos/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8" y="4451464"/>
            <a:ext cx="1791277" cy="17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Термохимические уравнения реакций</a:t>
                </a:r>
              </a:p>
              <a:p>
                <a:pPr algn="just"/>
                <a:r>
                  <a:rPr lang="ru-RU" b="1" dirty="0"/>
                  <a:t>Термохимия</a:t>
                </a:r>
                <a:r>
                  <a:rPr lang="ru-RU" dirty="0"/>
                  <a:t> – раздел термодинамики, изучающий тепловые эффекты химических реакций, зависимость их от состава и строения реагентов и от условий проведения реакций, называется.</a:t>
                </a:r>
              </a:p>
              <a:p>
                <a:pPr algn="just"/>
                <a:r>
                  <a:rPr lang="ru-RU" b="1" dirty="0"/>
                  <a:t>Термохимические уравнения реакций</a:t>
                </a:r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уравнения, в которых указан тепловой эффект, условия реакций и агрегатные состояния веществ. Обычно в качестве теплового эффекта указывается энтальпия реакции.</a:t>
                </a:r>
              </a:p>
              <a:p>
                <a:pPr algn="just"/>
                <a:r>
                  <a:rPr lang="en-US" dirty="0"/>
                  <a:t>C</a:t>
                </a:r>
                <a:r>
                  <a:rPr lang="ru-RU" baseline="-25000" dirty="0"/>
                  <a:t>графит</a:t>
                </a:r>
                <a:r>
                  <a:rPr lang="en-US" dirty="0"/>
                  <a:t>+O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dirty="0"/>
                  <a:t>=CO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/>
                  <a:t>=-396</a:t>
                </a:r>
                <a:r>
                  <a:rPr lang="ru-RU" dirty="0"/>
                  <a:t>кДж/моль</a:t>
                </a:r>
                <a:endParaRPr lang="en-US" dirty="0"/>
              </a:p>
              <a:p>
                <a:pPr algn="just"/>
                <a:r>
                  <a:rPr lang="en-US" dirty="0"/>
                  <a:t>C</a:t>
                </a:r>
                <a:r>
                  <a:rPr lang="ru-RU" baseline="-25000" dirty="0"/>
                  <a:t> графит</a:t>
                </a:r>
                <a:r>
                  <a:rPr lang="en-US" dirty="0"/>
                  <a:t> + 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baseline="-25000" dirty="0"/>
                  <a:t> </a:t>
                </a:r>
                <a:r>
                  <a:rPr lang="en-US" dirty="0"/>
                  <a:t>= CO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baseline="-25000" dirty="0"/>
                  <a:t> </a:t>
                </a:r>
                <a:r>
                  <a:rPr lang="en-US" dirty="0"/>
                  <a:t>+ 396</a:t>
                </a:r>
                <a:r>
                  <a:rPr lang="ru-RU" dirty="0"/>
                  <a:t>кДж/моль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en-US" dirty="0"/>
                  <a:t>K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ru-RU" baseline="-25000" dirty="0" err="1"/>
                  <a:t>тв</a:t>
                </a:r>
                <a:r>
                  <a:rPr lang="ru-RU" dirty="0"/>
                  <a:t> + </a:t>
                </a:r>
                <a:r>
                  <a:rPr lang="en-US" dirty="0"/>
                  <a:t>H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ru-RU" baseline="-25000" dirty="0"/>
                  <a:t>ж</a:t>
                </a:r>
                <a:r>
                  <a:rPr lang="ru-RU" dirty="0"/>
                  <a:t> = 2</a:t>
                </a:r>
                <a:r>
                  <a:rPr lang="en-US" dirty="0"/>
                  <a:t>CO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baseline="-25000" dirty="0"/>
                  <a:t> </a:t>
                </a:r>
                <a:r>
                  <a:rPr lang="ru-RU" dirty="0"/>
                  <a:t>= 2КНСО</a:t>
                </a:r>
                <a:r>
                  <a:rPr lang="ru-RU" baseline="-25000" dirty="0"/>
                  <a:t>3 </a:t>
                </a:r>
                <a:r>
                  <a:rPr lang="ru-RU" baseline="-25000" dirty="0" err="1"/>
                  <a:t>тв</a:t>
                </a:r>
                <a:r>
                  <a:rPr lang="ru-RU" baseline="-25000" dirty="0"/>
                  <a:t> 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/>
                  <a:t>=-</a:t>
                </a:r>
                <a:r>
                  <a:rPr lang="ru-RU" dirty="0"/>
                  <a:t>482кДж</a:t>
                </a:r>
              </a:p>
              <a:p>
                <a:pPr algn="just"/>
                <a:r>
                  <a:rPr lang="en-US" dirty="0"/>
                  <a:t>K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ru-RU" baseline="-25000" dirty="0" err="1"/>
                  <a:t>тв</a:t>
                </a:r>
                <a:r>
                  <a:rPr lang="ru-RU" dirty="0"/>
                  <a:t> + </a:t>
                </a:r>
                <a:r>
                  <a:rPr lang="en-US" dirty="0"/>
                  <a:t>H</a:t>
                </a:r>
                <a:r>
                  <a:rPr lang="en-US" baseline="-25000" dirty="0"/>
                  <a:t>2</a:t>
                </a:r>
                <a:r>
                  <a:rPr lang="en-US" dirty="0"/>
                  <a:t>O</a:t>
                </a:r>
                <a:r>
                  <a:rPr lang="ru-RU" baseline="-25000" dirty="0"/>
                  <a:t>ж</a:t>
                </a:r>
                <a:r>
                  <a:rPr lang="ru-RU" dirty="0"/>
                  <a:t> = 2</a:t>
                </a:r>
                <a:r>
                  <a:rPr lang="en-US" dirty="0"/>
                  <a:t>CO</a:t>
                </a:r>
                <a:r>
                  <a:rPr lang="en-US" baseline="-25000" dirty="0"/>
                  <a:t>2 </a:t>
                </a:r>
                <a:r>
                  <a:rPr lang="ru-RU" baseline="-25000" dirty="0"/>
                  <a:t>г</a:t>
                </a:r>
                <a:r>
                  <a:rPr lang="en-US" baseline="-25000" dirty="0"/>
                  <a:t> </a:t>
                </a:r>
                <a:r>
                  <a:rPr lang="ru-RU" dirty="0"/>
                  <a:t>= 2КНСО</a:t>
                </a:r>
                <a:r>
                  <a:rPr lang="ru-RU" baseline="-25000" dirty="0"/>
                  <a:t>3 </a:t>
                </a:r>
                <a:r>
                  <a:rPr lang="ru-RU" baseline="-25000" dirty="0" err="1"/>
                  <a:t>тв</a:t>
                </a:r>
                <a:r>
                  <a:rPr lang="ru-RU" baseline="-25000" dirty="0"/>
                  <a:t> </a:t>
                </a:r>
                <a:r>
                  <a:rPr lang="ru-RU" dirty="0"/>
                  <a:t>+ 482кДж</a:t>
                </a:r>
              </a:p>
              <a:p>
                <a:pPr algn="just"/>
                <a:endParaRPr lang="en-US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295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40224" y="297393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73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Особенности термохимических уравнений реакций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ru-RU" dirty="0"/>
                  <a:t>Тепловой эффект зависит от массы реагирующего вещества, поэтому его обычно рассчитывают на один моль вещества. В связи с этим в термохимических уравнениях можно использовать </a:t>
                </a:r>
                <a:r>
                  <a:rPr lang="ru-RU" b="1" dirty="0"/>
                  <a:t>дробные коэффициенты</a:t>
                </a:r>
                <a:r>
                  <a:rPr lang="ru-RU" dirty="0"/>
                  <a:t>.</a:t>
                </a:r>
              </a:p>
              <a:p>
                <a:pPr marL="358775" lvl="0" indent="-4763" algn="just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½ 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+ ½ Cl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= HCl,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=-92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кДж/моль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Helvetica" panose="020B0604020202020204" pitchFamily="34" charset="0"/>
                </a:endParaRPr>
              </a:p>
              <a:p>
                <a:pPr lvl="0" algn="just">
                  <a:tabLst>
                    <a:tab pos="442913" algn="l"/>
                  </a:tabLst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	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+ Cl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= 2HCl,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sSubSup>
                      <m:sSubSup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=-184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кДж</a:t>
                </a:r>
              </a:p>
              <a:p>
                <a:pPr marL="457200" indent="-457200" algn="just">
                  <a:buFont typeface="+mj-lt"/>
                  <a:buAutoNum type="arabicPeriod" startAt="2"/>
                  <a:tabLst>
                    <a:tab pos="442913" algn="l"/>
                  </a:tabLst>
                </a:pPr>
                <a:r>
                  <a:rPr lang="ru-RU" dirty="0"/>
                  <a:t>Тепловые эффекты зависят от агрегатного состояния реагентов; оно указывается в термохимических уравнениях индексами: </a:t>
                </a:r>
                <a:r>
                  <a:rPr lang="ru-RU" b="1" dirty="0"/>
                  <a:t>ж </a:t>
                </a:r>
                <a:r>
                  <a:rPr lang="ru-RU" b="1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жидкое, </a:t>
                </a:r>
                <a:r>
                  <a:rPr lang="ru-RU" b="1" dirty="0"/>
                  <a:t>г</a:t>
                </a:r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газообразное, </a:t>
                </a:r>
                <a:r>
                  <a:rPr lang="ru-RU" b="1" dirty="0"/>
                  <a:t>т </a:t>
                </a:r>
                <a:r>
                  <a:rPr lang="ru-RU" b="1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твердое или  </a:t>
                </a:r>
                <a:r>
                  <a:rPr lang="ru-RU" b="1" dirty="0"/>
                  <a:t>к –</a:t>
                </a:r>
                <a:r>
                  <a:rPr lang="ru-RU" dirty="0"/>
                  <a:t> кристаллическое, </a:t>
                </a:r>
                <a:r>
                  <a:rPr lang="ru-RU" b="1" dirty="0"/>
                  <a:t>р</a:t>
                </a:r>
                <a:r>
                  <a:rPr lang="ru-RU" dirty="0"/>
                  <a:t> – растворенное.</a:t>
                </a:r>
              </a:p>
              <a:p>
                <a:pPr marL="358775" lvl="0" indent="-4763" algn="just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+ ½ O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= 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O</a:t>
                </a:r>
                <a:r>
                  <a:rPr lang="ru-RU" baseline="-25000" dirty="0">
                    <a:cs typeface="Helvetica" panose="020B0604020202020204" pitchFamily="34" charset="0"/>
                  </a:rPr>
                  <a:t>ж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=-285,8</a:t>
                </a:r>
                <a:r>
                  <a:rPr lang="ru-RU" dirty="0">
                    <a:cs typeface="Helvetica" panose="020B0604020202020204" pitchFamily="34" charset="0"/>
                  </a:rPr>
                  <a:t>кДж/моль</a:t>
                </a:r>
              </a:p>
              <a:p>
                <a:pPr marL="358775" lvl="0" indent="-4763" algn="just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+ ½ O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= H</a:t>
                </a:r>
                <a:r>
                  <a:rPr lang="en-US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2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O</a:t>
                </a:r>
                <a:r>
                  <a:rPr lang="ru-RU" baseline="-25000" dirty="0">
                    <a:cs typeface="Helvetica" panose="020B0604020202020204" pitchFamily="34" charset="0"/>
                  </a:rPr>
                  <a:t>г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=-241,8</a:t>
                </a:r>
                <a:r>
                  <a:rPr lang="ru-RU" dirty="0">
                    <a:cs typeface="Helvetica" panose="020B0604020202020204" pitchFamily="34" charset="0"/>
                  </a:rPr>
                  <a:t>кДж/моль</a:t>
                </a:r>
                <a:endParaRPr lang="en-US" dirty="0">
                  <a:cs typeface="Helvetica" panose="020B0604020202020204" pitchFamily="34" charset="0"/>
                </a:endParaRPr>
              </a:p>
              <a:p>
                <a:pPr marL="457200" indent="-457200" algn="just">
                  <a:buFont typeface="+mj-lt"/>
                  <a:buAutoNum type="arabicPeriod" startAt="3"/>
                  <a:tabLst>
                    <a:tab pos="442913" algn="l"/>
                  </a:tabLst>
                </a:pPr>
                <a:r>
                  <a:rPr lang="ru-RU" dirty="0"/>
                  <a:t>С термохимическими уравнениями можно производить алгебраические действия (их можно складывать, вычитать, умножать на любые коэффициенты вместе с тепловым эффектом).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650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40224" y="297393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02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Особенности термохимических уравнений реакций</a:t>
            </a:r>
          </a:p>
          <a:p>
            <a:pPr marL="0" lvl="0" indent="0" algn="ctr">
              <a:buNone/>
              <a:tabLst>
                <a:tab pos="442913" algn="l"/>
              </a:tabLst>
            </a:pPr>
            <a:r>
              <a:rPr lang="en-US" dirty="0">
                <a:hlinkClick r:id="rId2"/>
              </a:rPr>
              <a:t>https://www.nasaspaceflight.com/2016/09/blue-origin-new-glenn-orbital-lv/</a:t>
            </a: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0224" y="297393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https://habrastorage.org/getpro/geektimes/post_images/c89/28c/1b1/c8928c1b15b4179715c3ae9a9114504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809" y="1274683"/>
            <a:ext cx="7604126" cy="489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Особенности термохимических уравнений реакций</a:t>
            </a:r>
          </a:p>
          <a:p>
            <a:pPr marL="0" lvl="0" indent="0" algn="just">
              <a:buNone/>
              <a:tabLst>
                <a:tab pos="442913" algn="l"/>
              </a:tabLst>
            </a:pPr>
            <a:r>
              <a:rPr lang="en-US" dirty="0">
                <a:hlinkClick r:id="rId2"/>
              </a:rPr>
              <a:t>https://www.roscosmos.ru/473/</a:t>
            </a: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r>
              <a:rPr lang="en-US" dirty="0">
                <a:hlinkClick r:id="rId3"/>
              </a:rPr>
              <a:t>https://alex-anpilogov.livejournal.com/43212.html</a:t>
            </a: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0224" y="297393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11" y="2025353"/>
            <a:ext cx="6600858" cy="3725967"/>
          </a:xfrm>
          <a:prstGeom prst="rect">
            <a:avLst/>
          </a:prstGeom>
        </p:spPr>
      </p:pic>
      <p:pic>
        <p:nvPicPr>
          <p:cNvPr id="4098" name="Picture 2" descr="0_7e875_1cf59766_XXX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" r="2311" b="3531"/>
          <a:stretch/>
        </p:blipFill>
        <p:spPr bwMode="auto">
          <a:xfrm>
            <a:off x="7457069" y="634062"/>
            <a:ext cx="4336127" cy="52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Закон Гесса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2310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/>
              <a:t>Тепловой эффект химической реакции зависит только от начального и конечного состояния системы, но не зависит от скорости и пути процесса, то есть от числа промежуточных стадий.</a:t>
            </a:r>
          </a:p>
          <a:p>
            <a:pPr algn="just"/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30199-3109-4C15-AFB3-74CA8D280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12" t="48350" r="22652" b="18653"/>
          <a:stretch/>
        </p:blipFill>
        <p:spPr>
          <a:xfrm>
            <a:off x="695627" y="2861824"/>
            <a:ext cx="3283049" cy="2882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/>
              <p:cNvSpPr txBox="1">
                <a:spLocks/>
              </p:cNvSpPr>
              <p:nvPr/>
            </p:nvSpPr>
            <p:spPr>
              <a:xfrm>
                <a:off x="7116447" y="2968802"/>
                <a:ext cx="4378704" cy="327133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850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spcBef>
                    <a:spcPct val="20000"/>
                  </a:spcBef>
                </a:pPr>
                <a:r>
                  <a:rPr lang="el-GR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Δ</a:t>
                </a:r>
                <a:r>
                  <a:rPr lang="en-US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H</a:t>
                </a:r>
                <a:r>
                  <a:rPr lang="en-US" sz="2200" b="1" baseline="-25000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1 </a:t>
                </a:r>
                <a:r>
                  <a:rPr lang="en-US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= </a:t>
                </a:r>
                <a:r>
                  <a:rPr lang="el-GR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Δ</a:t>
                </a:r>
                <a:r>
                  <a:rPr lang="en-US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H</a:t>
                </a:r>
                <a:r>
                  <a:rPr lang="en-US" sz="2200" b="1" baseline="-25000" dirty="0">
                    <a:solidFill>
                      <a:srgbClr val="FF0000"/>
                    </a:solidFill>
                    <a:latin typeface="Helvetica" panose="00000500000000000000" pitchFamily="50" charset="0"/>
                  </a:rPr>
                  <a:t>2 </a:t>
                </a:r>
                <a:r>
                  <a:rPr lang="en-US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+</a:t>
                </a:r>
                <a:r>
                  <a:rPr lang="el-GR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 Δ</a:t>
                </a:r>
                <a:r>
                  <a:rPr lang="en-US" sz="2200" b="1" dirty="0">
                    <a:solidFill>
                      <a:srgbClr val="FF0000"/>
                    </a:solidFill>
                    <a:latin typeface="Helvetica" panose="00000500000000000000" pitchFamily="50" charset="0"/>
                    <a:ea typeface="Helvetica" panose="00000500000000000000" pitchFamily="50" charset="0"/>
                  </a:rPr>
                  <a:t>H</a:t>
                </a:r>
                <a:r>
                  <a:rPr lang="en-US" sz="2200" b="1" baseline="-25000" dirty="0">
                    <a:solidFill>
                      <a:srgbClr val="FF0000"/>
                    </a:solidFill>
                    <a:latin typeface="Helvetica" panose="00000500000000000000" pitchFamily="50" charset="0"/>
                  </a:rPr>
                  <a:t>3</a:t>
                </a:r>
              </a:p>
              <a:p>
                <a:pPr lvl="0" algn="just">
                  <a:tabLst>
                    <a:tab pos="442913" algn="l"/>
                  </a:tabLst>
                </a:pP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1. C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графит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+ O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 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= CO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 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= -396</a:t>
                </a:r>
                <a:r>
                  <a:rPr lang="ru-RU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кДж</a:t>
                </a:r>
                <a:endParaRPr lang="en-US" sz="2200" dirty="0">
                  <a:solidFill>
                    <a:prstClr val="black"/>
                  </a:solidFill>
                  <a:cs typeface="Helvetica" panose="020B0604020202020204" pitchFamily="34" charset="0"/>
                </a:endParaRPr>
              </a:p>
              <a:p>
                <a:pPr lvl="0" algn="just">
                  <a:tabLst>
                    <a:tab pos="442913" algn="l"/>
                  </a:tabLst>
                </a:pP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2. C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графит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+ ½O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 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= CO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</m:t>
                        </m:r>
                      </m:sub>
                      <m:sup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= X </a:t>
                </a:r>
                <a:r>
                  <a:rPr lang="ru-RU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кДж</a:t>
                </a:r>
                <a:endParaRPr lang="en-US" sz="2200" dirty="0">
                  <a:solidFill>
                    <a:prstClr val="black"/>
                  </a:solidFill>
                  <a:cs typeface="Helvetica" panose="020B0604020202020204" pitchFamily="34" charset="0"/>
                </a:endParaRPr>
              </a:p>
              <a:p>
                <a:pPr lvl="0" algn="just">
                  <a:tabLst>
                    <a:tab pos="442913" algn="l"/>
                  </a:tabLst>
                </a:pP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3. CO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+ ½O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 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= CO</a:t>
                </a:r>
                <a:r>
                  <a:rPr lang="en-US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2 </a:t>
                </a:r>
                <a:r>
                  <a:rPr lang="ru-RU" sz="2200" baseline="-250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г</a:t>
                </a:r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sSubSup>
                      <m:sSubSupPr>
                        <m:ctrlP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𝟑</m:t>
                        </m:r>
                      </m:sub>
                      <m:sup>
                        <m:r>
                          <a:rPr lang="en-US" sz="2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= -285,5</a:t>
                </a:r>
                <a:r>
                  <a:rPr lang="ru-RU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кДж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sz="2200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Согласно закону Гесса: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r>
                  <a:rPr lang="el-GR" sz="2200" dirty="0">
                    <a:ea typeface="Helvetica" panose="00000500000000000000" pitchFamily="50" charset="0"/>
                  </a:rPr>
                  <a:t>Δ</a:t>
                </a:r>
                <a:r>
                  <a:rPr lang="en-US" sz="2200" dirty="0">
                    <a:ea typeface="Helvetica" panose="00000500000000000000" pitchFamily="50" charset="0"/>
                  </a:rPr>
                  <a:t>H</a:t>
                </a:r>
                <a:r>
                  <a:rPr lang="en-US" sz="2200" baseline="-25000" dirty="0">
                    <a:ea typeface="Helvetica" panose="00000500000000000000" pitchFamily="50" charset="0"/>
                  </a:rPr>
                  <a:t>2 </a:t>
                </a:r>
                <a:r>
                  <a:rPr lang="en-US" sz="2200" dirty="0">
                    <a:ea typeface="Helvetica" panose="00000500000000000000" pitchFamily="50" charset="0"/>
                  </a:rPr>
                  <a:t>= </a:t>
                </a:r>
                <a:r>
                  <a:rPr lang="el-GR" sz="2200" dirty="0">
                    <a:ea typeface="Helvetica" panose="00000500000000000000" pitchFamily="50" charset="0"/>
                  </a:rPr>
                  <a:t>Δ</a:t>
                </a:r>
                <a:r>
                  <a:rPr lang="en-US" sz="2200" dirty="0">
                    <a:ea typeface="Helvetica" panose="00000500000000000000" pitchFamily="50" charset="0"/>
                  </a:rPr>
                  <a:t>H</a:t>
                </a:r>
                <a:r>
                  <a:rPr lang="en-US" sz="2200" baseline="-25000" dirty="0"/>
                  <a:t>1 </a:t>
                </a:r>
                <a:r>
                  <a:rPr lang="en-US" sz="2200" dirty="0">
                    <a:ea typeface="Helvetica" panose="00000500000000000000" pitchFamily="50" charset="0"/>
                  </a:rPr>
                  <a:t>-</a:t>
                </a:r>
                <a:r>
                  <a:rPr lang="el-GR" sz="2200" dirty="0">
                    <a:ea typeface="Helvetica" panose="00000500000000000000" pitchFamily="50" charset="0"/>
                  </a:rPr>
                  <a:t> Δ</a:t>
                </a:r>
                <a:r>
                  <a:rPr lang="en-US" sz="2200" dirty="0">
                    <a:ea typeface="Helvetica" panose="00000500000000000000" pitchFamily="50" charset="0"/>
                  </a:rPr>
                  <a:t>H</a:t>
                </a:r>
                <a:r>
                  <a:rPr lang="en-US" sz="2200" baseline="-25000" dirty="0"/>
                  <a:t>3 </a:t>
                </a:r>
                <a:r>
                  <a:rPr lang="en-US" sz="2200" dirty="0"/>
                  <a:t>= -396-(-285,5)=-110,5</a:t>
                </a:r>
                <a:r>
                  <a:rPr lang="ru-RU" sz="2200" dirty="0"/>
                  <a:t>кДж</a:t>
                </a:r>
                <a:endParaRPr lang="en-US" sz="2200" baseline="-25000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en-US" dirty="0">
                  <a:solidFill>
                    <a:prstClr val="black"/>
                  </a:solidFill>
                  <a:cs typeface="Helvetica" panose="020B0604020202020204" pitchFamily="34" charset="0"/>
                </a:endParaRPr>
              </a:p>
              <a:p>
                <a:pPr algn="just"/>
                <a:endParaRPr lang="ru-RU" b="1" dirty="0"/>
              </a:p>
            </p:txBody>
          </p:sp>
        </mc:Choice>
        <mc:Fallback xmlns="">
          <p:sp>
            <p:nvSpPr>
              <p:cNvPr id="5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447" y="2968802"/>
                <a:ext cx="4378704" cy="3271333"/>
              </a:xfrm>
              <a:prstGeom prst="rect">
                <a:avLst/>
              </a:prstGeom>
              <a:blipFill>
                <a:blip r:embed="rId3"/>
                <a:stretch>
                  <a:fillRect l="-3338" t="-2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773C15-2C82-4147-AD29-60759270C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3" t="30034" r="59773" b="38855"/>
          <a:stretch/>
        </p:blipFill>
        <p:spPr>
          <a:xfrm>
            <a:off x="3987750" y="2968802"/>
            <a:ext cx="3119622" cy="2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Следствия из закона Гесса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Тепловой эффект реакции, проводимой в изобарно-изотермических условиях (Р,Т=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равен алгебраической сумме энтальпий образования продуктов реакции за вычетом суммы энтальпий образования исходных веществ (реагентов) с учетом стехиометрических коэффициентов.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обр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298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0 </m:t>
                              </m:r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298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0 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444500" indent="0" algn="just">
                  <a:buNone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- количества вступивших в реакцию и образовавшихся веществ соответственно,</a:t>
                </a:r>
              </a:p>
              <a:p>
                <a:pPr marL="44450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b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b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- стандартные энтальпии образования реагентов и продуктов соответственно.</a:t>
                </a:r>
              </a:p>
              <a:p>
                <a:pPr marL="4445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𝑎𝐴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𝑏𝐵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𝑐𝐶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𝑑𝐷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обр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𝑓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650" t="-210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341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Следствия из закона Гесса</a:t>
                </a:r>
              </a:p>
              <a:p>
                <a:pPr marL="457200" indent="-457200" algn="just">
                  <a:buFont typeface="+mj-lt"/>
                  <a:buAutoNum type="arabicPeriod" startAt="2"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Тепловой эффект реакции с участием органических веществ (реакции сгорания), проводимой в изобарно-изотермических условиях (Р,Т=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равен алгебраической сумме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теплот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сгорания реагентов за вычетом </a:t>
                </a:r>
                <a:r>
                  <a:rPr lang="ru-RU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теплот</a:t>
                </a: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сгорания продуктов с учетом стехиометрических коэффициентов.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сгор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реаг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298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0 </m:t>
                              </m:r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реаг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прод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298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0 </m:t>
                                  </m:r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прод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44500" indent="0" algn="just">
                  <a:buNone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 - количества вступивших в реакцию и образовавшихся веществ соответственно,</a:t>
                </a:r>
              </a:p>
              <a:p>
                <a:pPr marL="44450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b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bSup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</a:rPr>
                  <a:t>- стандартные энтальпии сгорания реагентов и продуктов соответственно.</a:t>
                </a:r>
                <a:endParaRPr lang="ru-RU" sz="2600" i="1" dirty="0">
                  <a:solidFill>
                    <a:prstClr val="black"/>
                  </a:solidFill>
                  <a:latin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4445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𝑎𝐴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𝑏𝐵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𝑐𝐶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𝑑𝐷</m:t>
                      </m:r>
                    </m:oMath>
                  </m:oMathPara>
                </a14:m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444500" indent="0" algn="just">
                  <a:buNone/>
                </a:pP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4445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сгор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444500" indent="0" algn="just">
                  <a:buNone/>
                </a:pPr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650" t="-210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47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>
                    <a:cs typeface="Helvetica" panose="020B0604020202020204" pitchFamily="34" charset="0"/>
                  </a:rPr>
                  <a:t>Расчёт количества тепла в реальных условиях.</a:t>
                </a:r>
                <a:endParaRPr lang="en-US" sz="3200" b="1" dirty="0">
                  <a:solidFill>
                    <a:prstClr val="black"/>
                  </a:solidFill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b="1" dirty="0">
                    <a:cs typeface="Helvetica" panose="020B0604020202020204" pitchFamily="34" charset="0"/>
                  </a:rPr>
                  <a:t>Теплоёмкость (с) – </a:t>
                </a:r>
                <a:r>
                  <a:rPr lang="ru-RU" dirty="0">
                    <a:cs typeface="Helvetica" panose="020B0604020202020204" pitchFamily="34" charset="0"/>
                  </a:rPr>
                  <a:t>количество тепла необходимое для нагревания порции вещества на один градус Цельсия или один Кельвин.</a:t>
                </a:r>
                <a:endParaRPr lang="ru-RU" b="1" dirty="0">
                  <a:cs typeface="Helvetica" panose="020B0604020202020204" pitchFamily="34" charset="0"/>
                </a:endParaRPr>
              </a:p>
              <a:p>
                <a:pPr algn="ctr">
                  <a:tabLst>
                    <a:tab pos="442913" algn="l"/>
                  </a:tabLst>
                </a:pPr>
                <a:r>
                  <a:rPr lang="en-US" dirty="0">
                    <a:cs typeface="Helvetica" panose="020B0604020202020204" pitchFamily="34" charset="0"/>
                  </a:rPr>
                  <a:t>Q=</a:t>
                </a:r>
                <a:r>
                  <a:rPr lang="en-US" dirty="0" err="1">
                    <a:cs typeface="Helvetica" panose="020B0604020202020204" pitchFamily="34" charset="0"/>
                  </a:rPr>
                  <a:t>cΔT</a:t>
                </a:r>
                <a:endParaRPr lang="en-US" dirty="0"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b="1" dirty="0">
                    <a:cs typeface="Helvetica" panose="020B0604020202020204" pitchFamily="34" charset="0"/>
                  </a:rPr>
                  <a:t>Мольная теплоёмкость – </a:t>
                </a:r>
                <a:r>
                  <a:rPr lang="ru-RU" dirty="0">
                    <a:cs typeface="Helvetica" panose="020B0604020202020204" pitchFamily="34" charset="0"/>
                  </a:rPr>
                  <a:t>теплоёмкость в расчёте на 1 моль вещества.</a:t>
                </a:r>
                <a:endParaRPr lang="ru-RU" dirty="0"/>
              </a:p>
              <a:p>
                <a:pPr algn="just">
                  <a:tabLst>
                    <a:tab pos="442913" algn="l"/>
                  </a:tabLst>
                </a:pPr>
                <a:r>
                  <a:rPr lang="ru-RU" b="1" dirty="0">
                    <a:cs typeface="Helvetica" panose="020B0604020202020204" pitchFamily="34" charset="0"/>
                  </a:rPr>
                  <a:t>Уравнение Кирхгоффа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=∆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98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𝑑𝑇</m:t>
                          </m:r>
                        </m:e>
                      </m:nary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=∆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298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+∆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endParaRPr lang="ru-RU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ru-RU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ru-RU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b="1" dirty="0"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r>
                  <a:rPr lang="ru-RU" dirty="0">
                    <a:cs typeface="Helvetica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p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p>
                  </m:oMath>
                </a14:m>
                <a:r>
                  <a:rPr lang="ru-RU" dirty="0">
                    <a:ea typeface="Cambria Math" panose="02040503050406030204" pitchFamily="18" charset="0"/>
                  </a:rPr>
                  <a:t> - количества вступивших в реакцию и образовавшихся веществ соответственно,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bSup>
                  </m:oMath>
                </a14:m>
                <a:r>
                  <a:rPr lang="ru-RU" dirty="0">
                    <a:cs typeface="Helvetica" panose="020B0604020202020204" pitchFamily="34" charset="0"/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𝑝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bSup>
                  </m:oMath>
                </a14:m>
                <a:r>
                  <a:rPr lang="ru-RU" dirty="0">
                    <a:cs typeface="Helvetica" panose="020B0604020202020204" pitchFamily="34" charset="0"/>
                  </a:rPr>
                  <a:t> - мольные изобарные теплоёмкости реагентов и продуктов соответственно.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591" t="-210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36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>
                <a:cs typeface="Helvetica" panose="020B0604020202020204" pitchFamily="34" charset="0"/>
              </a:rPr>
              <a:t>Расчёт количества тепла в реальных условиях.</a:t>
            </a:r>
          </a:p>
          <a:p>
            <a:pPr algn="just"/>
            <a:r>
              <a:rPr lang="ru-RU" b="1" dirty="0"/>
              <a:t>Топливо – </a:t>
            </a:r>
            <a:r>
              <a:rPr lang="ru-RU" dirty="0"/>
              <a:t>вещество принимающее участие в химической реакции с целью производства теплой или другой формы энергии.</a:t>
            </a:r>
            <a:endParaRPr lang="ru-RU" b="1" dirty="0"/>
          </a:p>
          <a:p>
            <a:pPr algn="just"/>
            <a:r>
              <a:rPr lang="ru-RU" b="1" dirty="0"/>
              <a:t>Теплотворная способность</a:t>
            </a:r>
            <a:r>
              <a:rPr lang="ru-RU" dirty="0"/>
              <a:t> </a:t>
            </a:r>
            <a:r>
              <a:rPr lang="ru-RU" b="1" dirty="0"/>
              <a:t>топлива</a:t>
            </a:r>
            <a:r>
              <a:rPr lang="ru-RU" dirty="0"/>
              <a:t> – тепловой эффект, который соответствует сгоранию единицы массы (1 кг) для твердых и жидких видов топлива или единицы объема (1 м</a:t>
            </a:r>
            <a:r>
              <a:rPr lang="ru-RU" baseline="30000" dirty="0"/>
              <a:t>3</a:t>
            </a:r>
            <a:r>
              <a:rPr lang="ru-RU" dirty="0"/>
              <a:t>) для газообразного топлива.</a:t>
            </a:r>
          </a:p>
          <a:p>
            <a:pPr algn="just"/>
            <a:endParaRPr lang="en-US" b="1" dirty="0">
              <a:solidFill>
                <a:prstClr val="black"/>
              </a:solidFill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108554"/>
              </p:ext>
            </p:extLst>
          </p:nvPr>
        </p:nvGraphicFramePr>
        <p:xfrm>
          <a:off x="2298818" y="2597919"/>
          <a:ext cx="7573584" cy="3457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2124">
                  <a:extLst>
                    <a:ext uri="{9D8B030D-6E8A-4147-A177-3AD203B41FA5}">
                      <a16:colId xmlns:a16="http://schemas.microsoft.com/office/drawing/2014/main" val="3378596917"/>
                    </a:ext>
                  </a:extLst>
                </a:gridCol>
                <a:gridCol w="993412">
                  <a:extLst>
                    <a:ext uri="{9D8B030D-6E8A-4147-A177-3AD203B41FA5}">
                      <a16:colId xmlns:a16="http://schemas.microsoft.com/office/drawing/2014/main" val="1830897237"/>
                    </a:ext>
                  </a:extLst>
                </a:gridCol>
                <a:gridCol w="1135328">
                  <a:extLst>
                    <a:ext uri="{9D8B030D-6E8A-4147-A177-3AD203B41FA5}">
                      <a16:colId xmlns:a16="http://schemas.microsoft.com/office/drawing/2014/main" val="3419185889"/>
                    </a:ext>
                  </a:extLst>
                </a:gridCol>
                <a:gridCol w="1135328">
                  <a:extLst>
                    <a:ext uri="{9D8B030D-6E8A-4147-A177-3AD203B41FA5}">
                      <a16:colId xmlns:a16="http://schemas.microsoft.com/office/drawing/2014/main" val="3339969696"/>
                    </a:ext>
                  </a:extLst>
                </a:gridCol>
                <a:gridCol w="2547392">
                  <a:extLst>
                    <a:ext uri="{9D8B030D-6E8A-4147-A177-3AD203B41FA5}">
                      <a16:colId xmlns:a16="http://schemas.microsoft.com/office/drawing/2014/main" val="1171127478"/>
                    </a:ext>
                  </a:extLst>
                </a:gridCol>
              </a:tblGrid>
              <a:tr h="649483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Топливо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Содержание, %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Теплотворная способность,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кДж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96576"/>
                  </a:ext>
                </a:extLst>
              </a:tr>
              <a:tr h="440244">
                <a:tc>
                  <a:txBody>
                    <a:bodyPr/>
                    <a:lstStyle/>
                    <a:p>
                      <a:pPr marL="25400" indent="252095"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углерод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водород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кислород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ru-RU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66659"/>
                  </a:ext>
                </a:extLst>
              </a:tr>
              <a:tr h="53784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Антрацит</a:t>
                      </a:r>
                      <a:r>
                        <a:rPr lang="ru-RU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(каменный уголь с </a:t>
                      </a:r>
                      <a:r>
                        <a:rPr lang="el-GR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ω(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C)=94-96%)</a:t>
                      </a:r>
                      <a:endParaRPr lang="ru-RU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355346"/>
                  </a:ext>
                </a:extLst>
              </a:tr>
              <a:tr h="29515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Бензин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916491"/>
                  </a:ext>
                </a:extLst>
              </a:tr>
              <a:tr h="29515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endParaRPr lang="ru-RU" sz="1600" b="1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41667"/>
                  </a:ext>
                </a:extLst>
              </a:tr>
              <a:tr h="29515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Древесный уголь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612732"/>
                  </a:ext>
                </a:extLst>
              </a:tr>
              <a:tr h="29515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Природный газ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200139"/>
                  </a:ext>
                </a:extLst>
              </a:tr>
              <a:tr h="29515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Сырая нефть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</a:t>
                      </a:r>
                      <a:endParaRPr lang="ru-RU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718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35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Энтальпии физико-химических процессов</a:t>
            </a:r>
            <a:endParaRPr lang="ru-RU" sz="28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200" dirty="0"/>
              <a:t>Фазовые переходы первого рода</a:t>
            </a:r>
            <a:r>
              <a:rPr lang="ru-RU" sz="2200" i="1" dirty="0"/>
              <a:t> </a:t>
            </a:r>
          </a:p>
          <a:p>
            <a:pPr marL="444500" indent="0" algn="just">
              <a:buNone/>
            </a:pP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С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графит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С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алмаз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1,8 кДж/моль;</a:t>
            </a:r>
          </a:p>
          <a:p>
            <a:pPr marL="444500" indent="0" algn="just">
              <a:spcBef>
                <a:spcPts val="600"/>
              </a:spcBef>
              <a:buNone/>
            </a:pP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SO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3 ж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SO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3 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кр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23 кДж/моль;</a:t>
            </a:r>
          </a:p>
          <a:p>
            <a:pPr marL="444500" indent="0" algn="just">
              <a:spcBef>
                <a:spcPts val="600"/>
              </a:spcBef>
              <a:buNone/>
            </a:pP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О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г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Н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О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тв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44,0 кДж/моль;</a:t>
            </a:r>
          </a:p>
          <a:p>
            <a:pPr marL="444500" indent="0" algn="just">
              <a:spcBef>
                <a:spcPts val="600"/>
              </a:spcBef>
              <a:buNone/>
            </a:pP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Ag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г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Ag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кр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251 кДж/моль.</a:t>
            </a:r>
          </a:p>
          <a:p>
            <a:pPr marL="457200" indent="-457200" algn="just">
              <a:buFont typeface="+mj-lt"/>
              <a:buAutoNum type="arabicPeriod" startAt="2"/>
            </a:pP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Реакции с формированием ионов</a:t>
            </a:r>
          </a:p>
          <a:p>
            <a:pPr marL="444500" lvl="1" indent="0" algn="just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Li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Li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+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+ е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682 кДж/моль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=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I</a:t>
            </a:r>
            <a:r>
              <a:rPr lang="en-US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i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(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энергия ионизации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)</a:t>
            </a:r>
            <a:r>
              <a:rPr lang="en-US" sz="2200" dirty="0">
                <a:cs typeface="Helvetica" panose="020B0604020202020204" pitchFamily="34" charset="0"/>
              </a:rPr>
              <a:t>	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</a:p>
          <a:p>
            <a:pPr marL="444500" lvl="1" indent="0" algn="just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Cl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+ ē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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С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l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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,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_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229,4 кДж/моль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= 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-</a:t>
            </a: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Е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ср</a:t>
            </a:r>
            <a:r>
              <a:rPr lang="en-US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(</a:t>
            </a:r>
            <a:r>
              <a:rPr lang="ru-RU" sz="2200" dirty="0"/>
              <a:t>сродство к электрону</a:t>
            </a:r>
            <a:r>
              <a:rPr lang="en-US" sz="2200" dirty="0">
                <a:cs typeface="Helvetica" panose="020B0604020202020204" pitchFamily="34" charset="0"/>
              </a:rPr>
              <a:t>)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	</a:t>
            </a:r>
          </a:p>
          <a:p>
            <a:pPr marL="444500" lvl="1" indent="0" algn="just">
              <a:spcBef>
                <a:spcPts val="600"/>
              </a:spcBef>
              <a:spcAft>
                <a:spcPts val="200"/>
              </a:spcAft>
              <a:buNone/>
            </a:pP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К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F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К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+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+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F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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,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en-US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o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812 кДж/моль =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U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(</a:t>
            </a:r>
            <a:r>
              <a:rPr lang="ru-RU" sz="2200" dirty="0"/>
              <a:t>энергия </a:t>
            </a:r>
            <a:r>
              <a:rPr lang="ru-RU" sz="2200" dirty="0" err="1"/>
              <a:t>кристалических</a:t>
            </a:r>
            <a:r>
              <a:rPr lang="ru-RU" sz="2200" dirty="0"/>
              <a:t> </a:t>
            </a:r>
            <a:r>
              <a:rPr lang="ru-RU" sz="2200" dirty="0" err="1"/>
              <a:t>решоток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)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ru-RU" sz="2200" dirty="0"/>
              <a:t>Реакции в растворах</a:t>
            </a:r>
          </a:p>
          <a:p>
            <a:pPr marL="444500" lvl="1" indent="0" algn="just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200" dirty="0">
                <a:cs typeface="Helvetica" panose="020B0604020202020204" pitchFamily="34" charset="0"/>
              </a:rPr>
              <a:t>AgNO</a:t>
            </a:r>
            <a:r>
              <a:rPr lang="en-US" sz="2200" baseline="-25000" dirty="0">
                <a:cs typeface="Helvetica" panose="020B0604020202020204" pitchFamily="34" charset="0"/>
              </a:rPr>
              <a:t>3</a:t>
            </a:r>
            <a:r>
              <a:rPr lang="en-US" sz="2200" dirty="0">
                <a:cs typeface="Helvetica" panose="020B0604020202020204" pitchFamily="34" charset="0"/>
              </a:rPr>
              <a:t> + </a:t>
            </a:r>
            <a:r>
              <a:rPr lang="en-US" sz="2200" dirty="0" err="1">
                <a:cs typeface="Helvetica" panose="020B0604020202020204" pitchFamily="34" charset="0"/>
              </a:rPr>
              <a:t>KBr</a:t>
            </a:r>
            <a:r>
              <a:rPr lang="en-US" sz="2200" dirty="0">
                <a:cs typeface="Helvetica" panose="020B0604020202020204" pitchFamily="34" charset="0"/>
              </a:rPr>
              <a:t> = </a:t>
            </a:r>
            <a:r>
              <a:rPr lang="en-US" sz="2200" dirty="0" err="1">
                <a:cs typeface="Helvetica" panose="020B0604020202020204" pitchFamily="34" charset="0"/>
              </a:rPr>
              <a:t>AgBr</a:t>
            </a:r>
            <a:r>
              <a:rPr lang="en-US" sz="2200" dirty="0">
                <a:cs typeface="Helvetica" panose="020B0604020202020204" pitchFamily="34" charset="0"/>
              </a:rPr>
              <a:t> + KNO</a:t>
            </a:r>
            <a:r>
              <a:rPr lang="en-US" sz="2200" baseline="-25000" dirty="0">
                <a:cs typeface="Helvetica" panose="020B0604020202020204" pitchFamily="34" charset="0"/>
              </a:rPr>
              <a:t>3</a:t>
            </a:r>
            <a:r>
              <a:rPr lang="en-US" sz="2200" dirty="0">
                <a:cs typeface="Helvetica" panose="020B0604020202020204" pitchFamily="34" charset="0"/>
              </a:rPr>
              <a:t>	</a:t>
            </a:r>
          </a:p>
          <a:p>
            <a:pPr marL="444500" lvl="1" indent="0" algn="just">
              <a:spcBef>
                <a:spcPts val="1200"/>
              </a:spcBef>
              <a:spcAft>
                <a:spcPts val="200"/>
              </a:spcAft>
              <a:buNone/>
            </a:pP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А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g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+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р-р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+ 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Br 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–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р-р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</a:t>
            </a:r>
            <a:r>
              <a:rPr lang="en-US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AgBr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тв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; 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H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0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 = 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_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85 кДж.</a:t>
            </a:r>
          </a:p>
          <a:p>
            <a:pPr marL="444500" indent="0" algn="just">
              <a:buNone/>
            </a:pPr>
            <a:r>
              <a:rPr lang="ru-RU" sz="2200" dirty="0">
                <a:cs typeface="Helvetica" panose="020B0604020202020204" pitchFamily="34" charset="0"/>
              </a:rPr>
              <a:t>Реакция нейтрализации:</a:t>
            </a:r>
            <a:endParaRPr lang="en-US" sz="2200" dirty="0">
              <a:cs typeface="Helvetica" panose="020B0604020202020204" pitchFamily="34" charset="0"/>
            </a:endParaRPr>
          </a:p>
          <a:p>
            <a:pPr marL="444500" indent="0" algn="just">
              <a:buNone/>
            </a:pP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ru-RU" sz="2200" baseline="30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+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</a:rPr>
              <a:t>р-р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+ </a:t>
            </a:r>
            <a:r>
              <a:rPr lang="ru-RU" sz="2200" dirty="0" err="1">
                <a:ea typeface="Times New Roman" panose="02020603050405020304" pitchFamily="18" charset="0"/>
                <a:cs typeface="Helvetica" panose="020B0604020202020204" pitchFamily="34" charset="0"/>
              </a:rPr>
              <a:t>ОН</a:t>
            </a:r>
            <a:r>
              <a:rPr lang="ru-RU" sz="2200" baseline="30000" dirty="0" err="1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</a:t>
            </a:r>
            <a:r>
              <a:rPr lang="ru-RU" sz="2200" baseline="-25000" dirty="0" err="1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р-р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Н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О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ж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; 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en-US" sz="2200" dirty="0">
                <a:ea typeface="Times New Roman" panose="02020603050405020304" pitchFamily="18" charset="0"/>
                <a:cs typeface="Helvetica" panose="020B0604020202020204" pitchFamily="34" charset="0"/>
              </a:rPr>
              <a:t>H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0</a:t>
            </a:r>
            <a:r>
              <a:rPr lang="ru-RU" sz="2200" baseline="-25000" dirty="0">
                <a:ea typeface="Times New Roman" panose="02020603050405020304" pitchFamily="18" charset="0"/>
                <a:cs typeface="Helvetica" panose="020B0604020202020204" pitchFamily="34" charset="0"/>
              </a:rPr>
              <a:t>298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= </a:t>
            </a:r>
            <a:r>
              <a:rPr lang="ru-RU" sz="2200" baseline="30000" dirty="0">
                <a:ea typeface="Times New Roman" panose="02020603050405020304" pitchFamily="18" charset="0"/>
                <a:cs typeface="Helvetica" panose="020B0604020202020204" pitchFamily="34" charset="0"/>
              </a:rPr>
              <a:t>_</a:t>
            </a:r>
            <a:r>
              <a:rPr lang="ru-RU" sz="2200" dirty="0">
                <a:ea typeface="Times New Roman" panose="02020603050405020304" pitchFamily="18" charset="0"/>
                <a:cs typeface="Helvetica" panose="020B0604020202020204" pitchFamily="34" charset="0"/>
              </a:rPr>
              <a:t> 56 кДж.</a:t>
            </a:r>
          </a:p>
          <a:p>
            <a:pPr marL="0" indent="0" algn="just">
              <a:buNone/>
            </a:pPr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136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Химическая термодинамика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Вопросами изменения энергии занимается </a:t>
            </a:r>
            <a:r>
              <a:rPr lang="ru-RU" b="1" dirty="0"/>
              <a:t>термодинамика. </a:t>
            </a:r>
            <a:r>
              <a:rPr lang="ru-RU" dirty="0"/>
              <a:t>Коротко её определяют как науку о теплоте, работе и температуре.</a:t>
            </a:r>
          </a:p>
          <a:p>
            <a:endParaRPr lang="ru-RU" b="1" dirty="0"/>
          </a:p>
          <a:p>
            <a:r>
              <a:rPr lang="ru-RU" b="1" dirty="0"/>
              <a:t>Химическая термодинамика </a:t>
            </a:r>
            <a:r>
              <a:rPr lang="ru-RU" dirty="0"/>
              <a:t>изучает следующие вопросы:</a:t>
            </a:r>
          </a:p>
          <a:p>
            <a:r>
              <a:rPr lang="ru-RU" dirty="0"/>
              <a:t>1. Переходы энергии из одной формы в другую.</a:t>
            </a:r>
          </a:p>
          <a:p>
            <a:r>
              <a:rPr lang="ru-RU" dirty="0"/>
              <a:t>2. Энергетические эффекты, сопровождающие различные физические и химические процессы, зависимость их от условий протекания.</a:t>
            </a:r>
          </a:p>
          <a:p>
            <a:r>
              <a:rPr lang="ru-RU" dirty="0"/>
              <a:t>3. Возможность, направление и пределы самопроизвольного протекания процессов в заданных условиях.</a:t>
            </a:r>
          </a:p>
        </p:txBody>
      </p:sp>
    </p:spTree>
    <p:extLst>
      <p:ext uri="{BB962C8B-B14F-4D97-AF65-F5344CB8AC3E}">
        <p14:creationId xmlns:p14="http://schemas.microsoft.com/office/powerpoint/2010/main" val="288855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>
                <a:cs typeface="Helvetica" panose="020B0604020202020204" pitchFamily="34" charset="0"/>
              </a:rPr>
              <a:t>Второй закон термодинамики</a:t>
            </a:r>
          </a:p>
          <a:p>
            <a:pPr algn="just"/>
            <a:r>
              <a:rPr lang="ru-RU" b="1" dirty="0"/>
              <a:t>Первая формулировка (</a:t>
            </a:r>
            <a:r>
              <a:rPr lang="ru-RU" b="1" dirty="0" err="1"/>
              <a:t>Клаузиус</a:t>
            </a:r>
            <a:r>
              <a:rPr lang="ru-RU" b="1" dirty="0"/>
              <a:t>, 1850г.) – </a:t>
            </a:r>
            <a:r>
              <a:rPr lang="ru-RU" dirty="0"/>
              <a:t>тепло не может самопроизвольно переходить от менее нагретого тела к более нагретому.</a:t>
            </a:r>
          </a:p>
          <a:p>
            <a:pPr algn="just"/>
            <a:r>
              <a:rPr lang="ru-RU" b="1" dirty="0"/>
              <a:t>Самопроизвольный процесс </a:t>
            </a:r>
            <a:r>
              <a:rPr lang="ru-RU" dirty="0"/>
              <a:t>– физический или химический процесс,</a:t>
            </a:r>
          </a:p>
          <a:p>
            <a:pPr algn="just"/>
            <a:r>
              <a:rPr lang="ru-RU" dirty="0"/>
              <a:t>протекающий без участия сторонних сил.</a:t>
            </a:r>
          </a:p>
          <a:p>
            <a:pPr algn="just"/>
            <a:endParaRPr lang="ru-RU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2D07C32-A317-473A-9E4E-F72041B3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5460" r="49015" b="30904"/>
          <a:stretch/>
        </p:blipFill>
        <p:spPr>
          <a:xfrm>
            <a:off x="8657791" y="1709159"/>
            <a:ext cx="2677999" cy="4112187"/>
          </a:xfrm>
          <a:prstGeom prst="rect">
            <a:avLst/>
          </a:prstGeom>
        </p:spPr>
      </p:pic>
      <p:pic>
        <p:nvPicPr>
          <p:cNvPr id="11" name="Picture 2" descr="Как очистить железо от ржавчины - МЕТАЛЛ МОНТАЖ СЕРВИС">
            <a:extLst>
              <a:ext uri="{FF2B5EF4-FFF2-40B4-BE49-F238E27FC236}">
                <a16:creationId xmlns:a16="http://schemas.microsoft.com/office/drawing/2014/main" id="{18E2C63C-832E-44B7-8ABF-18197554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13" y="2949551"/>
            <a:ext cx="4315539" cy="28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400" b="1" dirty="0"/>
                  <a:t>Движущей силой любого процесса является стремление системы перейти в состояние с наименьшей энергией:</a:t>
                </a:r>
              </a:p>
              <a:p>
                <a:pPr algn="just"/>
                <a:r>
                  <a:rPr lang="ru-RU" dirty="0"/>
                  <a:t>1. уменьшение тепловой энергии,</a:t>
                </a:r>
              </a:p>
              <a:p>
                <a:pPr algn="just"/>
                <a:r>
                  <a:rPr lang="ru-RU" dirty="0"/>
                  <a:t>2. увеличение “беспорядка” в системе. 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ru-RU" b="1" dirty="0"/>
                  <a:t>Термодинамической вероятность системы W</a:t>
                </a:r>
                <a:r>
                  <a:rPr lang="ru-RU" dirty="0"/>
                  <a:t> – характеристика беспорядка системы.</a:t>
                </a:r>
              </a:p>
              <a:p>
                <a:pPr algn="just"/>
                <a:r>
                  <a:rPr lang="ru-RU" b="1" dirty="0"/>
                  <a:t>Беспорядок </a:t>
                </a:r>
                <a:r>
                  <a:rPr lang="ru-RU" dirty="0"/>
                  <a:t>системы – количество различных возможных перемещений ее частей, не изменяющих состояние системы в целом. 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ru-RU" b="1" dirty="0"/>
                  <a:t>Энтропия (</a:t>
                </a:r>
                <a:r>
                  <a:rPr lang="en-US" b="1" dirty="0"/>
                  <a:t>S, </a:t>
                </a:r>
                <a:r>
                  <a:rPr lang="ru-RU" b="1" dirty="0"/>
                  <a:t>Дж/</a:t>
                </a:r>
                <a:r>
                  <a:rPr lang="ru-RU" b="1" dirty="0" err="1"/>
                  <a:t>моль·К</a:t>
                </a:r>
                <a:r>
                  <a:rPr lang="ru-RU" b="1" dirty="0"/>
                  <a:t>) </a:t>
                </a:r>
                <a:r>
                  <a:rPr lang="ru-RU" dirty="0"/>
                  <a:t>– это количественная мера выражающая упорядоченность системы.</a:t>
                </a:r>
              </a:p>
              <a:p>
                <a:pPr algn="just"/>
                <a:r>
                  <a:rPr lang="ru-RU" b="1" dirty="0"/>
                  <a:t>Уравнение Больцмана: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func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Где </a:t>
                </a:r>
                <a:r>
                  <a:rPr lang="en-US" dirty="0"/>
                  <a:t>R</a:t>
                </a:r>
                <a:r>
                  <a:rPr lang="ru-RU" dirty="0"/>
                  <a:t> – универсальная газовая постоянная</a:t>
                </a: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t="-1404" r="-8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83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1145309"/>
                <a:ext cx="10316095" cy="36668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just">
                  <a:tabLst>
                    <a:tab pos="442913" algn="l"/>
                  </a:tabLst>
                </a:pPr>
                <a:r>
                  <a:rPr lang="ru-RU" b="1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Стандартная энтропия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prstClr val="black"/>
                            </a:solidFill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prstClr val="black"/>
                            </a:solidFill>
                            <a:cs typeface="Helvetica" panose="020B0604020202020204" pitchFamily="34" charset="0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solidFill>
                              <a:prstClr val="black"/>
                            </a:solidFill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 smtClean="0">
                            <a:solidFill>
                              <a:prstClr val="black"/>
                            </a:solidFill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, </a:t>
                </a:r>
                <a:r>
                  <a:rPr lang="ru-RU" b="1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Дж/</a:t>
                </a:r>
                <a:r>
                  <a:rPr lang="ru-RU" b="1" dirty="0" err="1">
                    <a:solidFill>
                      <a:prstClr val="black"/>
                    </a:solidFill>
                    <a:cs typeface="Helvetica" panose="020B0604020202020204" pitchFamily="34" charset="0"/>
                  </a:rPr>
                  <a:t>моль·К</a:t>
                </a:r>
                <a:r>
                  <a:rPr lang="ru-RU" b="1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(T=298K, P=1</a:t>
                </a:r>
                <a:r>
                  <a:rPr lang="ru-RU" dirty="0" err="1">
                    <a:solidFill>
                      <a:prstClr val="black"/>
                    </a:solidFill>
                    <a:cs typeface="Helvetica" panose="020B0604020202020204" pitchFamily="34" charset="0"/>
                  </a:rPr>
                  <a:t>атм</a:t>
                </a:r>
                <a:r>
                  <a:rPr lang="en-US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).</a:t>
                </a:r>
              </a:p>
              <a:p>
                <a:pPr lvl="0" algn="just">
                  <a:tabLst>
                    <a:tab pos="442913" algn="l"/>
                  </a:tabLst>
                </a:pPr>
                <a:r>
                  <a:rPr lang="ru-RU" b="1" dirty="0">
                    <a:solidFill>
                      <a:prstClr val="black"/>
                    </a:solidFill>
                    <a:cs typeface="Helvetica" panose="020B0604020202020204" pitchFamily="34" charset="0"/>
                  </a:rPr>
                  <a:t>Определение изменения энтропии химической реакции проводимой в стандартных условиях: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р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298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 </m:t>
                              </m:r>
                              <m:r>
                                <a:rPr lang="ru-RU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298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0 </m:t>
                                  </m:r>
                                  <m:r>
                                    <a:rPr lang="ru-RU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p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p>
                  </m:oMath>
                </a14:m>
                <a:r>
                  <a:rPr lang="ru-RU" dirty="0"/>
                  <a:t> - количества продуктов и реагирующих веществ, соответственно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 </m:t>
                        </m:r>
                        <m:r>
                          <a:rPr lang="ru-RU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bSup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bSup>
                  </m:oMath>
                </a14:m>
                <a:r>
                  <a:rPr lang="ru-RU" dirty="0"/>
                  <a:t> - стандартные энтропии продуктов и реагентов, соответственно.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1145309"/>
                <a:ext cx="10316095" cy="3666836"/>
              </a:xfrm>
              <a:prstGeom prst="rect">
                <a:avLst/>
              </a:prstGeom>
              <a:blipFill>
                <a:blip r:embed="rId2"/>
                <a:stretch>
                  <a:fillRect l="-591" t="-1331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3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tabLst>
                <a:tab pos="442913" algn="l"/>
              </a:tabLst>
            </a:pPr>
            <a:r>
              <a:rPr lang="ru-RU" u="sng" dirty="0"/>
              <a:t>Практически важны следующие закономерности:</a:t>
            </a:r>
          </a:p>
          <a:p>
            <a:pPr marL="457200" lvl="0" indent="-457200" algn="just">
              <a:buFont typeface="+mj-lt"/>
              <a:buAutoNum type="arabicPeriod"/>
              <a:tabLst>
                <a:tab pos="442913" algn="l"/>
              </a:tabLst>
            </a:pPr>
            <a:r>
              <a:rPr lang="ru-RU" dirty="0"/>
              <a:t>Т.к. системы стремятся перейти из наиболее упорядоченного состояния системы в менее упорядоченное, то наибольшую энтропию имеют </a:t>
            </a:r>
            <a:r>
              <a:rPr lang="ru-RU" dirty="0" err="1"/>
              <a:t>газы</a:t>
            </a:r>
            <a:r>
              <a:rPr lang="ru-RU" dirty="0"/>
              <a:t>, значительно меньшую  жидкие и твердые вещества. Поэтому если при реакции увеличивается количество газообразных веществ, то увеличивается и энтропия системы.</a:t>
            </a:r>
          </a:p>
          <a:p>
            <a:pPr marL="0" lvl="0" indent="0" algn="ctr">
              <a:buNone/>
              <a:tabLst>
                <a:tab pos="442913" algn="l"/>
              </a:tabLst>
            </a:pPr>
            <a:r>
              <a:rPr lang="pt-BR" dirty="0"/>
              <a:t>CaCO</a:t>
            </a:r>
            <a:r>
              <a:rPr lang="pt-BR" baseline="-25000" dirty="0"/>
              <a:t>3 </a:t>
            </a:r>
            <a:r>
              <a:rPr lang="ru-RU" baseline="-25000" dirty="0" err="1"/>
              <a:t>тв</a:t>
            </a:r>
            <a:r>
              <a:rPr lang="pt-BR" baseline="-25000" dirty="0"/>
              <a:t> </a:t>
            </a:r>
            <a:r>
              <a:rPr lang="pt-BR" dirty="0"/>
              <a:t>= CaO</a:t>
            </a:r>
            <a:r>
              <a:rPr lang="pt-BR" baseline="-25000" dirty="0"/>
              <a:t> </a:t>
            </a:r>
            <a:r>
              <a:rPr lang="ru-RU" baseline="-25000" dirty="0" err="1"/>
              <a:t>тв</a:t>
            </a:r>
            <a:r>
              <a:rPr lang="pt-BR" baseline="-25000" dirty="0"/>
              <a:t> </a:t>
            </a:r>
            <a:r>
              <a:rPr lang="pt-BR" dirty="0"/>
              <a:t>+ CO</a:t>
            </a:r>
            <a:r>
              <a:rPr lang="pt-BR" baseline="-25000" dirty="0"/>
              <a:t>2 </a:t>
            </a:r>
            <a:r>
              <a:rPr lang="ru-RU" baseline="-25000" dirty="0"/>
              <a:t>г</a:t>
            </a:r>
            <a:r>
              <a:rPr lang="ru-RU" dirty="0"/>
              <a:t>, </a:t>
            </a:r>
            <a:r>
              <a:rPr lang="el-GR" dirty="0"/>
              <a:t>Δ</a:t>
            </a:r>
            <a:r>
              <a:rPr lang="en-US" dirty="0"/>
              <a:t>S&gt;0</a:t>
            </a:r>
            <a:endParaRPr lang="ru-RU" dirty="0"/>
          </a:p>
          <a:p>
            <a:pPr marL="0" lvl="0" indent="0" algn="ctr">
              <a:buNone/>
              <a:tabLst>
                <a:tab pos="442913" algn="l"/>
              </a:tabLst>
            </a:pPr>
            <a:endParaRPr lang="pt-BR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0" name="Picture 2" descr="Картинки по запросу &quot;энтропия&quot;">
            <a:extLst>
              <a:ext uri="{FF2B5EF4-FFF2-40B4-BE49-F238E27FC236}">
                <a16:creationId xmlns:a16="http://schemas.microsoft.com/office/drawing/2014/main" id="{4B515C4C-6D10-4969-B22B-8D65CC905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83" y="3337211"/>
            <a:ext cx="4689424" cy="14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тинки по запросу &quot;энтропия&quot;">
            <a:extLst>
              <a:ext uri="{FF2B5EF4-FFF2-40B4-BE49-F238E27FC236}">
                <a16:creationId xmlns:a16="http://schemas.microsoft.com/office/drawing/2014/main" id="{6AFEFEF3-F023-4041-9B5D-6AA4ABF4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12" y="2783231"/>
            <a:ext cx="4376200" cy="239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8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tabLst>
                <a:tab pos="442913" algn="l"/>
              </a:tabLst>
            </a:pPr>
            <a:r>
              <a:rPr lang="ru-RU" u="sng" dirty="0"/>
              <a:t>Практически важны следующие закономерности:</a:t>
            </a:r>
          </a:p>
          <a:p>
            <a:pPr marL="457200" lvl="0" indent="-457200" algn="just">
              <a:buFont typeface="+mj-lt"/>
              <a:buAutoNum type="arabicPeriod" startAt="2"/>
              <a:tabLst>
                <a:tab pos="442913" algn="l"/>
              </a:tabLst>
            </a:pPr>
            <a:r>
              <a:rPr lang="ru-RU" dirty="0"/>
              <a:t>Связь энтропии с агрегатным состоянием, аналогично энтальпии, можно показать на следующем примере:</a:t>
            </a:r>
          </a:p>
          <a:p>
            <a:pPr marL="457200" lvl="0" indent="-457200" algn="just">
              <a:buFont typeface="+mj-lt"/>
              <a:buAutoNum type="arabicPeriod" startAt="2"/>
              <a:tabLst>
                <a:tab pos="442913" algn="l"/>
              </a:tabLst>
            </a:pPr>
            <a:endParaRPr lang="pt-BR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457200" lvl="0" indent="-457200" algn="just">
              <a:buFont typeface="+mj-lt"/>
              <a:buAutoNum type="arabicPeriod" startAt="3"/>
              <a:tabLst>
                <a:tab pos="442913" algn="l"/>
              </a:tabLst>
            </a:pPr>
            <a:r>
              <a:rPr lang="ru-RU" dirty="0"/>
              <a:t>Энтропия простых твердых веществ слабо зависит от порядкового номера элемента, поэтому </a:t>
            </a:r>
            <a:r>
              <a:rPr lang="ru-RU" b="1" dirty="0"/>
              <a:t>энтропии простых веществ не равны 0.</a:t>
            </a:r>
          </a:p>
          <a:p>
            <a:pPr marL="457200" lvl="0" indent="-457200" algn="just">
              <a:buFont typeface="+mj-lt"/>
              <a:buAutoNum type="arabicPeriod" startAt="3"/>
              <a:tabLst>
                <a:tab pos="442913" algn="l"/>
              </a:tabLst>
            </a:pPr>
            <a:r>
              <a:rPr lang="ru-RU" dirty="0"/>
              <a:t>Увеличение числа атомов в молекуле и усложнение молекулы приводит к увеличению энтропии. </a:t>
            </a:r>
          </a:p>
          <a:p>
            <a:pPr marL="457200" lvl="0" indent="-457200" algn="just">
              <a:buFont typeface="+mj-lt"/>
              <a:buAutoNum type="arabicPeriod" startAt="3"/>
              <a:tabLst>
                <a:tab pos="442913" algn="l"/>
              </a:tabLst>
            </a:pPr>
            <a:endParaRPr lang="ru-RU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6DAF36F2-1C06-4449-B40C-7B7A030B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59987"/>
              </p:ext>
            </p:extLst>
          </p:nvPr>
        </p:nvGraphicFramePr>
        <p:xfrm>
          <a:off x="1797164" y="1678822"/>
          <a:ext cx="843418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37">
                  <a:extLst>
                    <a:ext uri="{9D8B030D-6E8A-4147-A177-3AD203B41FA5}">
                      <a16:colId xmlns:a16="http://schemas.microsoft.com/office/drawing/2014/main" val="341137536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1994857768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466216067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2758005066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562717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Вещество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ж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</a:t>
                      </a:r>
                      <a:r>
                        <a:rPr lang="en-US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lang="ru-RU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г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lang="ru-RU" sz="2400" b="0" kern="120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кр</a:t>
                      </a:r>
                      <a:endParaRPr lang="ru-RU" sz="24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lang="ru-RU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г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4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4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ru-RU" sz="24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298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Дж/</a:t>
                      </a:r>
                      <a:r>
                        <a:rPr lang="ru-RU" sz="24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моль·К</a:t>
                      </a:r>
                      <a:endParaRPr lang="ru-RU" sz="24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152,3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245,3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116,7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260,6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20472"/>
                  </a:ext>
                </a:extLst>
              </a:tr>
            </a:tbl>
          </a:graphicData>
        </a:graphic>
      </p:graphicFrame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D2BB50F7-5EE4-4DA5-876F-5719E36AB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841593"/>
              </p:ext>
            </p:extLst>
          </p:nvPr>
        </p:nvGraphicFramePr>
        <p:xfrm>
          <a:off x="2032000" y="4755958"/>
          <a:ext cx="81280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539494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33806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06166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62788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Вещество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ru-RU" sz="24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ru-RU" sz="24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24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ru-RU" sz="24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48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4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ru-RU" sz="24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298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Дж/</a:t>
                      </a:r>
                      <a:r>
                        <a:rPr lang="ru-RU" sz="24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моль·К</a:t>
                      </a:r>
                      <a:endParaRPr lang="ru-RU" sz="24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205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238,8</a:t>
                      </a:r>
                      <a:endParaRPr lang="ru-RU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10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48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tabLst>
                <a:tab pos="442913" algn="l"/>
              </a:tabLst>
            </a:pPr>
            <a:r>
              <a:rPr lang="ru-RU" u="sng" dirty="0"/>
              <a:t>Практически важны следующие закономерности:</a:t>
            </a:r>
          </a:p>
          <a:p>
            <a:pPr marL="457200" lvl="0" indent="-457200" algn="just">
              <a:buFont typeface="+mj-lt"/>
              <a:buAutoNum type="arabicPeriod" startAt="5"/>
              <a:tabLst>
                <a:tab pos="442913" algn="l"/>
              </a:tabLst>
            </a:pPr>
            <a:r>
              <a:rPr lang="ru-RU" dirty="0"/>
              <a:t>Энтропия часто возрастает при растворении твердого или жидкого вещества и уменьшается при растворении газа в жидкости:</a:t>
            </a:r>
            <a:endParaRPr lang="pt-BR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  <a:p>
            <a:pPr marL="0" lvl="0" indent="0" algn="just">
              <a:buNone/>
              <a:tabLst>
                <a:tab pos="442913" algn="l"/>
              </a:tabLst>
            </a:pPr>
            <a:r>
              <a:rPr lang="ru-RU" sz="2800" b="1" dirty="0">
                <a:solidFill>
                  <a:schemeClr val="accent2">
                    <a:lumMod val="75000"/>
                  </a:schemeClr>
                </a:solidFill>
              </a:rPr>
              <a:t>Основной (второй) закон термодинамики: </a:t>
            </a:r>
          </a:p>
          <a:p>
            <a:pPr marL="0" lvl="0" indent="0" algn="just">
              <a:buNone/>
              <a:tabLst>
                <a:tab pos="442913" algn="l"/>
              </a:tabLst>
            </a:pPr>
            <a:r>
              <a:rPr lang="ru-RU" dirty="0"/>
              <a:t>в изолированной системе самопроизвольно идут только те процессы, которые сопровождаются возрастанием энтропии (ΔS &gt; 0).</a:t>
            </a:r>
          </a:p>
          <a:p>
            <a:pPr marL="0" lvl="0" indent="0" algn="just">
              <a:buNone/>
              <a:tabLst>
                <a:tab pos="442913" algn="l"/>
              </a:tabLst>
            </a:pPr>
            <a:endParaRPr lang="ru-RU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6DAF36F2-1C06-4449-B40C-7B7A030B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40717"/>
              </p:ext>
            </p:extLst>
          </p:nvPr>
        </p:nvGraphicFramePr>
        <p:xfrm>
          <a:off x="1797164" y="1678822"/>
          <a:ext cx="843418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37">
                  <a:extLst>
                    <a:ext uri="{9D8B030D-6E8A-4147-A177-3AD203B41FA5}">
                      <a16:colId xmlns:a16="http://schemas.microsoft.com/office/drawing/2014/main" val="341137536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1994857768"/>
                    </a:ext>
                  </a:extLst>
                </a:gridCol>
                <a:gridCol w="1516289">
                  <a:extLst>
                    <a:ext uri="{9D8B030D-6E8A-4147-A177-3AD203B41FA5}">
                      <a16:colId xmlns:a16="http://schemas.microsoft.com/office/drawing/2014/main" val="466216067"/>
                    </a:ext>
                  </a:extLst>
                </a:gridCol>
                <a:gridCol w="1857385">
                  <a:extLst>
                    <a:ext uri="{9D8B030D-6E8A-4147-A177-3AD203B41FA5}">
                      <a16:colId xmlns:a16="http://schemas.microsoft.com/office/drawing/2014/main" val="2758005066"/>
                    </a:ext>
                  </a:extLst>
                </a:gridCol>
                <a:gridCol w="1686837">
                  <a:extLst>
                    <a:ext uri="{9D8B030D-6E8A-4147-A177-3AD203B41FA5}">
                      <a16:colId xmlns:a16="http://schemas.microsoft.com/office/drawing/2014/main" val="562717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Вещество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NaCl </a:t>
                      </a:r>
                      <a:r>
                        <a:rPr lang="ru-RU" sz="2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тв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(чистое вещество)</a:t>
                      </a:r>
                      <a:endParaRPr lang="ru-RU" sz="20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NaCl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раствор</a:t>
                      </a:r>
                      <a:endParaRPr lang="ru-RU" sz="20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</a:t>
                      </a:r>
                      <a:r>
                        <a:rPr lang="en-US" sz="20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ж (собственное состояние вещества)</a:t>
                      </a:r>
                      <a:endParaRPr lang="ru-RU" sz="20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</a:t>
                      </a:r>
                      <a:r>
                        <a:rPr lang="en-US" sz="2000" b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 </a:t>
                      </a:r>
                      <a:r>
                        <a:rPr lang="ru-RU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раствор</a:t>
                      </a:r>
                      <a:endParaRPr lang="ru-RU" sz="2000" b="0" kern="120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4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4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ru-RU" sz="24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298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2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Дж/</a:t>
                      </a:r>
                      <a:r>
                        <a:rPr lang="ru-RU" sz="24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моль·К</a:t>
                      </a:r>
                      <a:endParaRPr lang="ru-RU" sz="24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72,4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115,4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132,3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20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253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794327"/>
                <a:ext cx="10316095" cy="558083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sz="2800" b="1" dirty="0"/>
                  <a:t>Определение изменения энтропии равновесных систем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dirty="0"/>
                  <a:t>В общем, изменение энтропии связано с переходом тепла при постоянной температуре и может быть выражено соотношением </a:t>
                </a:r>
                <a:r>
                  <a:rPr lang="en-US" dirty="0"/>
                  <a:t>Q/T</a:t>
                </a:r>
                <a:r>
                  <a:rPr lang="ru-RU" dirty="0"/>
                  <a:t>: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𝑑𝑆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𝑄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 marL="457200" lvl="0" indent="-457200" algn="just">
                  <a:buFont typeface="+mj-lt"/>
                  <a:buAutoNum type="arabicPeriod"/>
                  <a:tabLst>
                    <a:tab pos="442913" algn="l"/>
                  </a:tabLst>
                </a:pPr>
                <a:r>
                  <a:rPr lang="ru-RU" b="1" dirty="0"/>
                  <a:t>Фазовый переход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dirty="0"/>
                  <a:t>	Условия: </a:t>
                </a:r>
                <a:r>
                  <a:rPr lang="ru-RU" dirty="0" err="1"/>
                  <a:t>р,Т</a:t>
                </a:r>
                <a:r>
                  <a:rPr lang="ru-RU" dirty="0"/>
                  <a:t>=</a:t>
                </a:r>
                <a:r>
                  <a:rPr lang="en-US" dirty="0"/>
                  <a:t>const. </a:t>
                </a:r>
                <a:r>
                  <a:rPr lang="ru-RU" dirty="0"/>
                  <a:t>Из первого закона термодинамики: </a:t>
                </a:r>
                <a:r>
                  <a:rPr lang="en-US" sz="2000" dirty="0" err="1">
                    <a:cs typeface="Helvetica" panose="020B0604020202020204" pitchFamily="34" charset="0"/>
                  </a:rPr>
                  <a:t>Q</a:t>
                </a:r>
                <a:r>
                  <a:rPr lang="en-US" sz="2000" baseline="-25000" dirty="0" err="1">
                    <a:cs typeface="Helvetica" panose="020B0604020202020204" pitchFamily="34" charset="0"/>
                  </a:rPr>
                  <a:t>p</a:t>
                </a:r>
                <a:r>
                  <a:rPr lang="en-US" sz="2000" dirty="0">
                    <a:cs typeface="Helvetica" panose="020B0604020202020204" pitchFamily="34" charset="0"/>
                  </a:rPr>
                  <a:t>=</a:t>
                </a:r>
                <a:r>
                  <a:rPr lang="el-GR" sz="2000" dirty="0">
                    <a:cs typeface="Helvetica" panose="020B0604020202020204" pitchFamily="34" charset="0"/>
                  </a:rPr>
                  <a:t>Δ</a:t>
                </a:r>
                <a:r>
                  <a:rPr lang="en-US" sz="2000" dirty="0">
                    <a:cs typeface="Helvetica" panose="020B0604020202020204" pitchFamily="34" charset="0"/>
                  </a:rPr>
                  <a:t>H</a:t>
                </a:r>
                <a:r>
                  <a:rPr lang="ru-RU" dirty="0">
                    <a:cs typeface="Helvetica" panose="020B0604020202020204" pitchFamily="34" charset="0"/>
                  </a:rPr>
                  <a:t>. </a:t>
                </a:r>
                <a:r>
                  <a:rPr lang="ru-R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Helvetica" panose="020B0604020202020204" pitchFamily="34" charset="0"/>
                  </a:rPr>
                  <a:t>Тогда: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ru-RU" sz="20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ф.п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.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ф.п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ф.п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.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en-US" b="1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794327"/>
                <a:ext cx="10316095" cy="5580836"/>
              </a:xfrm>
              <a:prstGeom prst="rect">
                <a:avLst/>
              </a:prstGeom>
              <a:blipFill>
                <a:blip r:embed="rId2"/>
                <a:stretch>
                  <a:fillRect l="-1181" t="-1747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94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sz="2800" b="1" dirty="0"/>
                  <a:t>Определение изменения энтропии равновесных систем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indent="-457200" algn="just">
                  <a:buFont typeface="+mj-lt"/>
                  <a:buAutoNum type="arabicPeriod" startAt="2"/>
                  <a:tabLst>
                    <a:tab pos="442913" algn="l"/>
                  </a:tabLst>
                </a:pPr>
                <a:r>
                  <a:rPr lang="ru-RU" b="1" dirty="0"/>
                  <a:t>Процессы с участием 1 моль идеального газа</a:t>
                </a:r>
              </a:p>
              <a:p>
                <a:pPr marL="803275" indent="-457200" algn="just">
                  <a:buFont typeface="+mj-lt"/>
                  <a:buAutoNum type="alphaLcPeriod"/>
                </a:pPr>
                <a:r>
                  <a:rPr lang="ru-RU" b="1" dirty="0"/>
                  <a:t>Изохорное нагревание/охлаждение</a:t>
                </a:r>
              </a:p>
              <a:p>
                <a:pPr marL="346075" indent="0" algn="just">
                  <a:buNone/>
                </a:pPr>
                <a:r>
                  <a:rPr lang="ru-RU" b="1" dirty="0"/>
                  <a:t>	</a:t>
                </a:r>
                <a:r>
                  <a:rPr lang="ru-RU" dirty="0"/>
                  <a:t>Условия: </a:t>
                </a:r>
                <a:r>
                  <a:rPr lang="en-US" dirty="0"/>
                  <a:t>V</a:t>
                </a:r>
                <a:r>
                  <a:rPr lang="ru-RU" dirty="0"/>
                  <a:t>=</a:t>
                </a:r>
                <a:r>
                  <a:rPr lang="en-US" dirty="0"/>
                  <a:t>const</a:t>
                </a:r>
                <a:r>
                  <a:rPr lang="ru-RU" dirty="0"/>
                  <a:t>, изменение температуры от Т</a:t>
                </a:r>
                <a:r>
                  <a:rPr lang="ru-RU" baseline="-25000" dirty="0"/>
                  <a:t>1</a:t>
                </a:r>
                <a:r>
                  <a:rPr lang="ru-RU" dirty="0"/>
                  <a:t> до Т</a:t>
                </a:r>
                <a:r>
                  <a:rPr lang="ru-RU" baseline="-25000" dirty="0"/>
                  <a:t>1</a:t>
                </a:r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Из первого закона термодинамики: </a:t>
                </a:r>
                <a:r>
                  <a:rPr lang="en-US" dirty="0">
                    <a:cs typeface="Helvetica" panose="020B0604020202020204" pitchFamily="34" charset="0"/>
                  </a:rPr>
                  <a:t>Q</a:t>
                </a:r>
                <a:r>
                  <a:rPr lang="en-US" baseline="-25000" dirty="0">
                    <a:cs typeface="Helvetica" panose="020B0604020202020204" pitchFamily="34" charset="0"/>
                  </a:rPr>
                  <a:t>v</a:t>
                </a:r>
                <a:r>
                  <a:rPr lang="en-US" dirty="0">
                    <a:cs typeface="Helvetica" panose="020B0604020202020204" pitchFamily="34" charset="0"/>
                  </a:rPr>
                  <a:t>=</a:t>
                </a:r>
                <a:r>
                  <a:rPr lang="el-GR" dirty="0">
                    <a:cs typeface="Helvetica" panose="020B0604020202020204" pitchFamily="34" charset="0"/>
                  </a:rPr>
                  <a:t>Δ</a:t>
                </a:r>
                <a:r>
                  <a:rPr lang="en-US" dirty="0">
                    <a:cs typeface="Helvetica" panose="020B0604020202020204" pitchFamily="34" charset="0"/>
                  </a:rPr>
                  <a:t>U</a:t>
                </a:r>
                <a:r>
                  <a:rPr lang="ru-RU" dirty="0">
                    <a:cs typeface="Helvetica" panose="020B0604020202020204" pitchFamily="34" charset="0"/>
                  </a:rPr>
                  <a:t>. Тогда:</a:t>
                </a: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ru-RU" sz="20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𝑑𝑈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𝑑𝑆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   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ru-R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- мольная изохорная теплоёмкость</a:t>
                </a:r>
              </a:p>
              <a:p>
                <a:pPr marL="346075" indent="0" algn="just">
                  <a:buNone/>
                </a:pPr>
                <a:endParaRPr lang="en-US" b="1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1181" t="-160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01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sz="2800" b="1" dirty="0"/>
                  <a:t>Определение изменения энтропии равновесных систем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indent="-457200" algn="just">
                  <a:buFont typeface="+mj-lt"/>
                  <a:buAutoNum type="arabicPeriod" startAt="2"/>
                  <a:tabLst>
                    <a:tab pos="442913" algn="l"/>
                  </a:tabLst>
                </a:pPr>
                <a:r>
                  <a:rPr lang="ru-RU" b="1" dirty="0"/>
                  <a:t>Процессы с участием 1 моль идеального газа</a:t>
                </a:r>
              </a:p>
              <a:p>
                <a:pPr marL="803275" indent="-457200" algn="just">
                  <a:buFont typeface="+mj-lt"/>
                  <a:buAutoNum type="alphaLcPeriod" startAt="2"/>
                </a:pPr>
                <a:r>
                  <a:rPr lang="ru-RU" b="1" dirty="0"/>
                  <a:t>Изобарное нагревание/охлаждение</a:t>
                </a:r>
              </a:p>
              <a:p>
                <a:pPr marL="346075" indent="0" algn="just">
                  <a:buNone/>
                </a:pPr>
                <a:r>
                  <a:rPr lang="ru-RU" b="1" dirty="0"/>
                  <a:t>	</a:t>
                </a:r>
                <a:r>
                  <a:rPr lang="ru-RU" dirty="0"/>
                  <a:t>Условия: р=</a:t>
                </a:r>
                <a:r>
                  <a:rPr lang="en-US" dirty="0"/>
                  <a:t>const</a:t>
                </a:r>
                <a:r>
                  <a:rPr lang="ru-RU" dirty="0"/>
                  <a:t>, изменение температуры от Т</a:t>
                </a:r>
                <a:r>
                  <a:rPr lang="ru-RU" baseline="-25000" dirty="0"/>
                  <a:t>1</a:t>
                </a:r>
                <a:r>
                  <a:rPr lang="ru-RU" dirty="0"/>
                  <a:t> до Т</a:t>
                </a:r>
                <a:r>
                  <a:rPr lang="ru-RU" baseline="-25000" dirty="0"/>
                  <a:t>1</a:t>
                </a:r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Из первого закона термодинамики: </a:t>
                </a:r>
                <a:r>
                  <a:rPr lang="en-US" dirty="0">
                    <a:cs typeface="Helvetica" panose="020B0604020202020204" pitchFamily="34" charset="0"/>
                  </a:rPr>
                  <a:t>Q</a:t>
                </a:r>
                <a:r>
                  <a:rPr lang="ru-RU" baseline="-25000" dirty="0">
                    <a:cs typeface="Helvetica" panose="020B0604020202020204" pitchFamily="34" charset="0"/>
                  </a:rPr>
                  <a:t>Р</a:t>
                </a:r>
                <a:r>
                  <a:rPr lang="en-US" dirty="0">
                    <a:cs typeface="Helvetica" panose="020B0604020202020204" pitchFamily="34" charset="0"/>
                  </a:rPr>
                  <a:t>=</a:t>
                </a:r>
                <a:r>
                  <a:rPr lang="el-GR" dirty="0">
                    <a:cs typeface="Helvetica" panose="020B0604020202020204" pitchFamily="34" charset="0"/>
                  </a:rPr>
                  <a:t>Δ</a:t>
                </a:r>
                <a:r>
                  <a:rPr lang="en-US" dirty="0">
                    <a:cs typeface="Helvetica" panose="020B0604020202020204" pitchFamily="34" charset="0"/>
                  </a:rPr>
                  <a:t>H</a:t>
                </a:r>
                <a:r>
                  <a:rPr lang="ru-RU" dirty="0">
                    <a:cs typeface="Helvetica" panose="020B0604020202020204" pitchFamily="34" charset="0"/>
                  </a:rPr>
                  <a:t>. Тогда:</a:t>
                </a: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ru-RU" sz="20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𝛿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𝑑𝐻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𝑑𝑆</m:t>
                          </m:r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𝑑𝑇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Helvetica" panose="020B0604020202020204" pitchFamily="34" charset="0"/>
                  </a:rPr>
                  <a:t> - мольная изобарная теплоёмкость</a:t>
                </a:r>
                <a:endParaRPr lang="en-US" b="1" dirty="0"/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1181" t="-160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33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tabLst>
                    <a:tab pos="442913" algn="l"/>
                  </a:tabLst>
                </a:pPr>
                <a:r>
                  <a:rPr lang="ru-RU" sz="2800" b="1" dirty="0"/>
                  <a:t>Определение изменения энтропии равновесных систем</a:t>
                </a: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indent="-457200" algn="just">
                  <a:buFont typeface="+mj-lt"/>
                  <a:buAutoNum type="arabicPeriod" startAt="2"/>
                  <a:tabLst>
                    <a:tab pos="442913" algn="l"/>
                  </a:tabLst>
                </a:pPr>
                <a:r>
                  <a:rPr lang="ru-RU" b="1" dirty="0"/>
                  <a:t>Процессы с участием 1 моль идеального газа</a:t>
                </a:r>
              </a:p>
              <a:p>
                <a:pPr marL="803275" indent="-457200" algn="just">
                  <a:buFont typeface="+mj-lt"/>
                  <a:buAutoNum type="alphaLcPeriod" startAt="3"/>
                </a:pPr>
                <a:r>
                  <a:rPr lang="ru-RU" b="1" dirty="0"/>
                  <a:t>Изотермическое расширение/сжатие</a:t>
                </a:r>
              </a:p>
              <a:p>
                <a:pPr marL="346075" indent="0" algn="just">
                  <a:buNone/>
                </a:pPr>
                <a:r>
                  <a:rPr lang="ru-RU" b="1" dirty="0"/>
                  <a:t>	</a:t>
                </a:r>
                <a:r>
                  <a:rPr lang="ru-RU" dirty="0"/>
                  <a:t>Условия: Т=</a:t>
                </a:r>
                <a:r>
                  <a:rPr lang="en-US" dirty="0"/>
                  <a:t>const</a:t>
                </a:r>
                <a:r>
                  <a:rPr lang="ru-RU" dirty="0"/>
                  <a:t>, изменение объёма от </a:t>
                </a:r>
                <a:r>
                  <a:rPr lang="en-US" dirty="0"/>
                  <a:t>V</a:t>
                </a:r>
                <a:r>
                  <a:rPr lang="ru-RU" baseline="-25000" dirty="0"/>
                  <a:t>1</a:t>
                </a:r>
                <a:r>
                  <a:rPr lang="ru-RU" dirty="0"/>
                  <a:t> до </a:t>
                </a:r>
                <a:r>
                  <a:rPr lang="en-US" dirty="0"/>
                  <a:t>V</a:t>
                </a:r>
                <a:r>
                  <a:rPr lang="ru-RU" baseline="-25000" dirty="0"/>
                  <a:t>1</a:t>
                </a:r>
                <a:r>
                  <a:rPr lang="ru-RU" dirty="0"/>
                  <a:t>.</a:t>
                </a:r>
                <a:r>
                  <a:rPr lang="en-US" dirty="0"/>
                  <a:t> </a:t>
                </a:r>
                <a:r>
                  <a:rPr lang="ru-RU" dirty="0"/>
                  <a:t>Из первого закона термодинамики: </a:t>
                </a:r>
                <a:r>
                  <a:rPr lang="en-US" dirty="0">
                    <a:cs typeface="Helvetica" panose="020B0604020202020204" pitchFamily="34" charset="0"/>
                  </a:rPr>
                  <a:t>Q</a:t>
                </a:r>
                <a:r>
                  <a:rPr lang="en-US" baseline="-25000" dirty="0">
                    <a:cs typeface="Helvetica" panose="020B0604020202020204" pitchFamily="34" charset="0"/>
                  </a:rPr>
                  <a:t>T</a:t>
                </a:r>
                <a:r>
                  <a:rPr lang="en-US" dirty="0">
                    <a:cs typeface="Helvetica" panose="020B0604020202020204" pitchFamily="34" charset="0"/>
                  </a:rPr>
                  <a:t>=A</a:t>
                </a:r>
                <a:r>
                  <a:rPr lang="ru-RU" dirty="0">
                    <a:cs typeface="Helvetica" panose="020B0604020202020204" pitchFamily="34" charset="0"/>
                  </a:rPr>
                  <a:t>. Тогда:</a:t>
                </a: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46075" indent="0" algn="just">
                  <a:buNone/>
                </a:pPr>
                <a:endParaRPr lang="ru-RU" sz="20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𝛿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𝑝𝑑𝑉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𝑉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</m:t>
                      </m:r>
                    </m:oMath>
                  </m:oMathPara>
                </a14:m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351473" lv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𝑑𝑆</m:t>
                          </m:r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𝑅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𝑉</m:t>
                              </m:r>
                            </m:den>
                          </m:f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𝑅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lvl="0" indent="0" algn="just">
                  <a:buNone/>
                  <a:tabLst>
                    <a:tab pos="442913" algn="l"/>
                  </a:tabLst>
                </a:pPr>
                <a:endParaRPr lang="ru-RU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1181" t="-160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08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Основные понятия и определения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b="1" dirty="0"/>
              <a:t>Термодинамическая</a:t>
            </a:r>
            <a:r>
              <a:rPr lang="ru-RU" dirty="0"/>
              <a:t> с</a:t>
            </a:r>
            <a:r>
              <a:rPr lang="ru-RU" b="1" dirty="0"/>
              <a:t>истема </a:t>
            </a:r>
            <a:r>
              <a:rPr lang="ru-RU" b="1" dirty="0">
                <a:sym typeface="Symbol" panose="05050102010706020507" pitchFamily="18" charset="2"/>
              </a:rPr>
              <a:t></a:t>
            </a:r>
            <a:r>
              <a:rPr lang="ru-RU" b="1" dirty="0"/>
              <a:t> </a:t>
            </a:r>
            <a:r>
              <a:rPr lang="ru-RU" dirty="0"/>
              <a:t>совокупность тел, выделенную из окружающего пространства и являющуюся объектом исследования. </a:t>
            </a:r>
          </a:p>
          <a:p>
            <a:pPr algn="just"/>
            <a:r>
              <a:rPr lang="ru-RU" u="sng" dirty="0"/>
              <a:t>Виды ТД систем:</a:t>
            </a:r>
          </a:p>
          <a:p>
            <a:pPr algn="just"/>
            <a:r>
              <a:rPr lang="ru-RU" dirty="0"/>
              <a:t>1) Изолированная </a:t>
            </a:r>
          </a:p>
          <a:p>
            <a:pPr algn="just"/>
            <a:r>
              <a:rPr lang="ru-RU" dirty="0"/>
              <a:t>2) Закрытая </a:t>
            </a:r>
          </a:p>
          <a:p>
            <a:pPr algn="just"/>
            <a:r>
              <a:rPr lang="ru-RU" dirty="0"/>
              <a:t>3) Открытая</a:t>
            </a:r>
          </a:p>
        </p:txBody>
      </p:sp>
      <p:pic>
        <p:nvPicPr>
          <p:cNvPr id="3074" name="Picture 2" descr="Картинки по запросу &quot;виды термодинамических систем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9" b="9681"/>
          <a:stretch/>
        </p:blipFill>
        <p:spPr bwMode="auto">
          <a:xfrm>
            <a:off x="3657600" y="2479035"/>
            <a:ext cx="6600772" cy="37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45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>
                    <a:cs typeface="Helvetica" panose="020B0604020202020204" pitchFamily="34" charset="0"/>
                  </a:rPr>
                  <a:t>Направление химических реакций в закрытых системах</a:t>
                </a:r>
                <a:endParaRPr lang="en-US" sz="3200" b="1" dirty="0">
                  <a:cs typeface="Helvetica" panose="020B0604020202020204" pitchFamily="34" charset="0"/>
                </a:endParaRPr>
              </a:p>
              <a:p>
                <a:pPr algn="just"/>
                <a:r>
                  <a:rPr lang="ru-RU" b="1" dirty="0"/>
                  <a:t>В системах одновременно проявляются две тенденции:</a:t>
                </a:r>
              </a:p>
              <a:p>
                <a:pPr algn="just"/>
                <a:r>
                  <a:rPr lang="ru-RU" dirty="0"/>
                  <a:t>1. Стремление системы к образованию связей в результате взаимного притяжения частиц, что приводит к увеличению порядка и сопровождается понижением энергии системы (</a:t>
                </a:r>
                <a:r>
                  <a:rPr lang="el-GR" dirty="0"/>
                  <a:t>Δ</a:t>
                </a:r>
                <a:r>
                  <a:rPr lang="en-US" dirty="0"/>
                  <a:t>S&lt;0, </a:t>
                </a:r>
                <a:r>
                  <a:rPr lang="el-GR" dirty="0"/>
                  <a:t>Δ</a:t>
                </a:r>
                <a:r>
                  <a:rPr lang="en-US" dirty="0"/>
                  <a:t>H&lt;0)</a:t>
                </a:r>
              </a:p>
              <a:p>
                <a:pPr algn="just"/>
                <a:r>
                  <a:rPr lang="en-US" dirty="0"/>
                  <a:t>2. </a:t>
                </a:r>
                <a:r>
                  <a:rPr lang="ru-RU" dirty="0"/>
                  <a:t>Стремление к диссоциации сложных частиц на простые, увеличению числа частиц, увеличению беспорядка и возрастанию энтропии (</a:t>
                </a:r>
                <a:r>
                  <a:rPr lang="el-GR" dirty="0"/>
                  <a:t>Δ</a:t>
                </a:r>
                <a:r>
                  <a:rPr lang="en-US" dirty="0"/>
                  <a:t>S&gt;0, </a:t>
                </a:r>
                <a:r>
                  <a:rPr lang="el-GR" dirty="0"/>
                  <a:t>Δ</a:t>
                </a:r>
                <a:r>
                  <a:rPr lang="en-US" dirty="0"/>
                  <a:t>H&gt;0)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ru-RU" dirty="0"/>
                  <a:t>При изобарно-изотермических условиях первая тенденция описывается через </a:t>
                </a:r>
                <a:r>
                  <a:rPr lang="ru-RU" b="1" dirty="0" err="1"/>
                  <a:t>энтальпийный</a:t>
                </a:r>
                <a:r>
                  <a:rPr lang="ru-RU" b="1" dirty="0"/>
                  <a:t> фактор </a:t>
                </a:r>
                <a:r>
                  <a:rPr lang="el-GR" b="1" dirty="0"/>
                  <a:t>Δ</a:t>
                </a:r>
                <a:r>
                  <a:rPr lang="en-US" b="1" dirty="0"/>
                  <a:t>H</a:t>
                </a:r>
                <a:r>
                  <a:rPr lang="ru-RU" dirty="0"/>
                  <a:t>, вторая – через </a:t>
                </a:r>
                <a:r>
                  <a:rPr lang="ru-RU" b="1" dirty="0"/>
                  <a:t>энтропийный фактор Т</a:t>
                </a:r>
                <a:r>
                  <a:rPr lang="el-GR" b="1" dirty="0"/>
                  <a:t>Δ</a:t>
                </a:r>
                <a:r>
                  <a:rPr lang="en-US" b="1" dirty="0"/>
                  <a:t>S</a:t>
                </a:r>
                <a:r>
                  <a:rPr lang="ru-RU" b="1" dirty="0"/>
                  <a:t>.</a:t>
                </a:r>
                <a:endParaRPr lang="ru-RU" dirty="0"/>
              </a:p>
              <a:p>
                <a:pPr algn="just"/>
                <a:r>
                  <a:rPr lang="ru-RU" dirty="0"/>
                  <a:t>Из второго закона ТД для изолированных систем </a:t>
                </a:r>
                <a:r>
                  <a:rPr lang="el-GR" dirty="0"/>
                  <a:t>Δ</a:t>
                </a:r>
                <a:r>
                  <a:rPr lang="en-US" dirty="0"/>
                  <a:t>S&gt;</a:t>
                </a:r>
                <a:r>
                  <a:rPr lang="ru-RU" dirty="0"/>
                  <a:t>0. Тогда:</a:t>
                </a:r>
              </a:p>
              <a:p>
                <a:pPr algn="just"/>
                <a:endParaRPr lang="ru-RU" dirty="0"/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𝑄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&gt;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en-US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&gt;∆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                   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𝐻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&lt;0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591" t="-2708" r="-9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03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400" b="1" dirty="0">
                    <a:cs typeface="Helvetica" panose="020B0604020202020204" pitchFamily="34" charset="0"/>
                  </a:rPr>
                  <a:t>Уравнение Гиббса-Гельмгольца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=∆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𝐻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𝑐𝑜𝑛𝑠𝑡</m:t>
                      </m:r>
                    </m:oMath>
                  </m:oMathPara>
                </a14:m>
                <a:endParaRPr lang="en-US" sz="2400" b="0" dirty="0">
                  <a:solidFill>
                    <a:prstClr val="black"/>
                  </a:solidFill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𝑈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; 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𝑐𝑜𝑛𝑠𝑡</m:t>
                      </m:r>
                    </m:oMath>
                  </m:oMathPara>
                </a14:m>
                <a:endParaRPr lang="en-US" sz="2400" b="0" dirty="0">
                  <a:solidFill>
                    <a:prstClr val="black"/>
                  </a:solidFill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:endParaRPr lang="ru-RU" sz="2400" b="1" dirty="0"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rgbClr val="231F20"/>
                    </a:solidFill>
                    <a:effectLst/>
                    <a:cs typeface="Helvetica" panose="020B0604020202020204" pitchFamily="34" charset="0"/>
                  </a:rPr>
                  <a:t>Изменение энергии Гиббса в результате химической реакции можно найти по стандартным энергиям Гиббса образования веществ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</m:sup>
                    </m:sSubSup>
                  </m:oMath>
                </a14:m>
                <a:r>
                  <a:rPr lang="ru-RU" dirty="0">
                    <a:solidFill>
                      <a:srgbClr val="231F20"/>
                    </a:solidFill>
                    <a:effectLst/>
                    <a:cs typeface="Helvetica" panose="020B0604020202020204" pitchFamily="34" charset="0"/>
                  </a:rPr>
                  <a:t>, кДж/моль) 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р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𝑓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298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0 </m:t>
                              </m:r>
                              <m:r>
                                <a:rPr lang="ru-RU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прод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ru-RU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298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0 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реаг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ru-RU" sz="2400" dirty="0"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r>
                  <a:rPr lang="ru-RU" sz="2400" dirty="0">
                    <a:cs typeface="Helvetica" panose="020B0604020202020204" pitchFamily="34" charset="0"/>
                  </a:rPr>
                  <a:t>где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ru-RU" sz="2000" dirty="0"/>
                  <a:t>- количества продуктов и реагирующих веществ, соответственно,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прод</m:t>
                        </m:r>
                      </m:sup>
                    </m:sSubSup>
                  </m:oMath>
                </a14:m>
                <a:r>
                  <a:rPr lang="ru-RU" dirty="0">
                    <a:cs typeface="Helvetica" panose="020B0604020202020204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298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0 </m:t>
                        </m:r>
                        <m:r>
                          <a:rPr lang="ru-RU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реаг</m:t>
                        </m:r>
                      </m:sup>
                    </m:sSubSup>
                  </m:oMath>
                </a14:m>
                <a:r>
                  <a:rPr lang="ru-RU" dirty="0">
                    <a:cs typeface="Helvetica" panose="020B0604020202020204" pitchFamily="34" charset="0"/>
                  </a:rPr>
                  <a:t>  - стандартные энергии Гиббса продуктов и реагентов, соответственно</a:t>
                </a:r>
                <a:endParaRPr lang="en-US" dirty="0"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l="-886" t="-1404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12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960581"/>
            <a:ext cx="10316095" cy="541458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tabLst>
                <a:tab pos="442913" algn="l"/>
              </a:tabLst>
            </a:pPr>
            <a:r>
              <a:rPr lang="ru-RU" sz="2400" b="1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Для определения направления самопроизвольного процесса используются следующие правила:</a:t>
            </a:r>
            <a:endParaRPr lang="en-US" sz="2400" b="1" dirty="0">
              <a:solidFill>
                <a:srgbClr val="231F20"/>
              </a:solidFill>
              <a:cs typeface="Helvetica" panose="020B0604020202020204" pitchFamily="34" charset="0"/>
            </a:endParaRPr>
          </a:p>
          <a:p>
            <a:pPr marL="457200" indent="-457200" algn="just">
              <a:buAutoNum type="arabicPeriod"/>
              <a:tabLst>
                <a:tab pos="442913" algn="l"/>
              </a:tabLst>
            </a:pP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Когда значение изменения энергии Гиббса сильно отрицательно 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(</a:t>
            </a: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меньше -10кДж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),</a:t>
            </a:r>
            <a:b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</a:b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самопроизвольная реакция идёт в прямом направлении, реагенты переходят в продукты до наступления равновесия. </a:t>
            </a:r>
          </a:p>
          <a:p>
            <a:pPr marL="457200" indent="-457200" algn="just">
              <a:buFont typeface="Calibri" panose="020F0502020204030204" pitchFamily="34" charset="0"/>
              <a:buAutoNum type="arabicPeriod"/>
              <a:tabLst>
                <a:tab pos="442913" algn="l"/>
              </a:tabLst>
            </a:pP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Когда значение изменения энергии Гиббса сильно положительно 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(</a:t>
            </a:r>
            <a:r>
              <a:rPr lang="ru-RU" dirty="0">
                <a:solidFill>
                  <a:srgbClr val="231F20"/>
                </a:solidFill>
                <a:cs typeface="Helvetica" panose="020B0604020202020204" pitchFamily="34" charset="0"/>
              </a:rPr>
              <a:t>больше</a:t>
            </a: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 10кДж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),</a:t>
            </a:r>
            <a:b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</a:b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самопроизвольная реакция идёт в обратном направлении, продукты преобразуются в реагенты до наступления равновесия. </a:t>
            </a:r>
          </a:p>
          <a:p>
            <a:pPr marL="457200" indent="-457200" algn="just">
              <a:buAutoNum type="arabicPeriod"/>
              <a:tabLst>
                <a:tab pos="442913" algn="l"/>
              </a:tabLst>
            </a:pP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Когда изменение энергии Гиббса небольшое положительное/отрицательное значение 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(</a:t>
            </a: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не превышает ±10кДж</a:t>
            </a:r>
            <a:r>
              <a:rPr lang="en-US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),</a:t>
            </a:r>
            <a:r>
              <a:rPr lang="ru-RU" b="0" dirty="0">
                <a:solidFill>
                  <a:srgbClr val="231F20"/>
                </a:solidFill>
                <a:effectLst/>
                <a:cs typeface="Helvetica" panose="020B0604020202020204" pitchFamily="34" charset="0"/>
              </a:rPr>
              <a:t> реакция даёт равновесную смесь с определёнными количествами реагентов и продуктов. </a:t>
            </a:r>
            <a:endParaRPr lang="en-US" b="0" dirty="0">
              <a:solidFill>
                <a:srgbClr val="231F20"/>
              </a:solidFill>
              <a:effectLst/>
              <a:cs typeface="Helvetica" panose="020B0604020202020204" pitchFamily="34" charset="0"/>
            </a:endParaRPr>
          </a:p>
          <a:p>
            <a:pPr algn="just"/>
            <a:endParaRPr lang="en-US" sz="2400" b="1" dirty="0"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060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607590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>
                <a:solidFill>
                  <a:schemeClr val="accent2">
                    <a:lumMod val="75000"/>
                  </a:schemeClr>
                </a:solidFill>
                <a:cs typeface="Helvetica" panose="020B0604020202020204" pitchFamily="34" charset="0"/>
              </a:rPr>
              <a:t>Второй закон термодинамики для закрытых систем</a:t>
            </a:r>
          </a:p>
          <a:p>
            <a:pPr algn="just"/>
            <a:r>
              <a:rPr lang="ru-RU" sz="2400" b="1" dirty="0">
                <a:cs typeface="Helvetica" panose="020B0604020202020204" pitchFamily="34" charset="0"/>
              </a:rPr>
              <a:t>При постоянстве температуры и давления (</a:t>
            </a:r>
            <a:r>
              <a:rPr lang="ru-RU" sz="2400" b="1" dirty="0" err="1">
                <a:cs typeface="Helvetica" panose="020B0604020202020204" pitchFamily="34" charset="0"/>
              </a:rPr>
              <a:t>р,Т</a:t>
            </a:r>
            <a:r>
              <a:rPr lang="ru-RU" sz="2400" b="1" dirty="0">
                <a:cs typeface="Helvetica" panose="020B0604020202020204" pitchFamily="34" charset="0"/>
              </a:rPr>
              <a:t>=</a:t>
            </a:r>
            <a:r>
              <a:rPr lang="en-US" sz="2400" b="1" dirty="0">
                <a:cs typeface="Helvetica" panose="020B0604020202020204" pitchFamily="34" charset="0"/>
              </a:rPr>
              <a:t>const) </a:t>
            </a:r>
            <a:r>
              <a:rPr lang="ru-RU" sz="2400" b="1" dirty="0">
                <a:cs typeface="Helvetica" panose="020B0604020202020204" pitchFamily="34" charset="0"/>
              </a:rPr>
              <a:t>химические реакции могут самопроизвольно протекать только в таком направлении, при котором энергия Гиббса системы уменьшается (</a:t>
            </a:r>
            <a:r>
              <a:rPr lang="el-GR" sz="2400" b="1" dirty="0">
                <a:cs typeface="Helvetica" panose="020B0604020202020204" pitchFamily="34" charset="0"/>
              </a:rPr>
              <a:t>Δ</a:t>
            </a:r>
            <a:r>
              <a:rPr lang="ru-RU" sz="2400" b="1" dirty="0">
                <a:cs typeface="Helvetica" panose="020B0604020202020204" pitchFamily="34" charset="0"/>
              </a:rPr>
              <a:t>G</a:t>
            </a:r>
            <a:r>
              <a:rPr lang="en-US" sz="2400" b="1" dirty="0">
                <a:cs typeface="Helvetica" panose="020B0604020202020204" pitchFamily="34" charset="0"/>
              </a:rPr>
              <a:t>&lt;</a:t>
            </a:r>
            <a:r>
              <a:rPr lang="ru-RU" sz="2400" b="1" dirty="0">
                <a:cs typeface="Helvetica" panose="020B0604020202020204" pitchFamily="34" charset="0"/>
              </a:rPr>
              <a:t>0).</a:t>
            </a:r>
          </a:p>
          <a:p>
            <a:pPr algn="just"/>
            <a:endParaRPr lang="ru-RU" b="1" dirty="0">
              <a:cs typeface="Helvetica" panose="020B0604020202020204" pitchFamily="34" charset="0"/>
            </a:endParaRPr>
          </a:p>
          <a:p>
            <a:pPr algn="just"/>
            <a:endParaRPr lang="ru-RU" b="1" dirty="0">
              <a:cs typeface="Helvetica" panose="020B0604020202020204" pitchFamily="34" charset="0"/>
            </a:endParaRPr>
          </a:p>
          <a:p>
            <a:pPr marL="0" indent="0" algn="just">
              <a:buNone/>
              <a:tabLst>
                <a:tab pos="442913" algn="l"/>
              </a:tabLst>
            </a:pPr>
            <a:endParaRPr lang="ru-RU" sz="2400" i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Helvetica" panose="020B0604020202020204" pitchFamily="34" charset="0"/>
            </a:endParaRPr>
          </a:p>
          <a:p>
            <a:pPr algn="just"/>
            <a:endParaRPr lang="en-US" sz="2400" b="1" dirty="0">
              <a:cs typeface="Helvetica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BD409F-3481-459F-87BA-C191B5B8A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64" t="33369" r="33560" b="35307"/>
          <a:stretch/>
        </p:blipFill>
        <p:spPr>
          <a:xfrm>
            <a:off x="1019695" y="2283737"/>
            <a:ext cx="4337396" cy="33851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3252C0-7683-4156-B63B-A9C900984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17" t="32997" r="8182" b="33710"/>
          <a:stretch/>
        </p:blipFill>
        <p:spPr>
          <a:xfrm>
            <a:off x="6000867" y="2283737"/>
            <a:ext cx="4242260" cy="33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400" b="1" dirty="0">
                    <a:cs typeface="Helvetica" panose="020B0604020202020204" pitchFamily="34" charset="0"/>
                  </a:rPr>
                  <a:t>Термодинамическое равновесие системы</a:t>
                </a:r>
              </a:p>
              <a:p>
                <a:pPr algn="just">
                  <a:tabLst>
                    <a:tab pos="442913" algn="l"/>
                  </a:tabLst>
                </a:pPr>
                <a:r>
                  <a:rPr lang="ru-RU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По уравнению Гиббса-Гельмгольца:</a:t>
                </a: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когда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𝐻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𝑆</m:t>
                    </m:r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–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прямая реакция самопроизвольная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когда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𝐺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𝐻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𝑆</m:t>
                    </m:r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&gt;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–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обратная реакция самопроизвольная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когда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,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и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𝐻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,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то есть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𝐻</m:t>
                    </m:r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𝑇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–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система находится в состоянии термодинамического равновесия</a:t>
                </a: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Значит:</a:t>
                </a: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ru-RU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равн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∆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tabLst>
                    <a:tab pos="442913" algn="l"/>
                  </a:tabLst>
                </a:pP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где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ru-RU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равн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 - </a:t>
                </a:r>
                <a:r>
                  <a:rPr lang="ru-RU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равновесная температура, при которой в системе меняется направление реакции.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:endParaRPr lang="ru-RU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:endParaRPr lang="ru-RU" b="1" dirty="0"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:endParaRPr lang="en-US" sz="2400" b="1" dirty="0"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t="-1404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36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400" b="1" dirty="0">
                    <a:cs typeface="Helvetica" panose="020B0604020202020204" pitchFamily="34" charset="0"/>
                  </a:rPr>
                  <a:t>Зависимость изменения энергии Гиббса от температуры</a:t>
                </a:r>
              </a:p>
              <a:p>
                <a:pPr algn="just"/>
                <a:endParaRPr lang="ru-RU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𝐺</m:t>
                      </m:r>
                      <m:r>
                        <a:rPr lang="en-US" sz="2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=∆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𝐻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𝑇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sz="2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𝑆</m:t>
                      </m:r>
                    </m:oMath>
                  </m:oMathPara>
                </a14:m>
                <a:endParaRPr lang="ru-RU" sz="2600" b="1" dirty="0">
                  <a:cs typeface="Helvetica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ru-RU" sz="2600" dirty="0">
                    <a:cs typeface="Helvetica" panose="020B0604020202020204" pitchFamily="34" charset="0"/>
                  </a:rPr>
                  <a:t>(кДж  </a:t>
                </a:r>
                <a:r>
                  <a:rPr lang="ru-RU" sz="2600" dirty="0" err="1">
                    <a:cs typeface="Helvetica" panose="020B0604020202020204" pitchFamily="34" charset="0"/>
                  </a:rPr>
                  <a:t>кДж</a:t>
                </a:r>
                <a:r>
                  <a:rPr lang="ru-RU" sz="2600" dirty="0">
                    <a:cs typeface="Helvetica" panose="020B0604020202020204" pitchFamily="34" charset="0"/>
                  </a:rPr>
                  <a:t>   </a:t>
                </a:r>
                <a:r>
                  <a:rPr lang="ru-RU" sz="2600" dirty="0" err="1">
                    <a:cs typeface="Helvetica" panose="020B0604020202020204" pitchFamily="34" charset="0"/>
                  </a:rPr>
                  <a:t>К·Дж</a:t>
                </a:r>
                <a:r>
                  <a:rPr lang="ru-RU" sz="2600" dirty="0">
                    <a:cs typeface="Helvetica" panose="020B0604020202020204" pitchFamily="34" charset="0"/>
                  </a:rPr>
                  <a:t>/К)</a:t>
                </a:r>
              </a:p>
              <a:p>
                <a:pPr marL="0" indent="0" algn="just">
                  <a:buNone/>
                  <a:tabLst>
                    <a:tab pos="442913" algn="l"/>
                  </a:tabLst>
                </a:pPr>
                <a:endParaRPr lang="ru-RU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:endParaRPr lang="en-US" sz="2400" b="1" dirty="0">
                  <a:cs typeface="Helvetica" panose="020B0604020202020204" pitchFamily="34" charset="0"/>
                </a:endParaRPr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6075904"/>
              </a:xfrm>
              <a:prstGeom prst="rect">
                <a:avLst/>
              </a:prstGeom>
              <a:blipFill>
                <a:blip r:embed="rId2"/>
                <a:stretch>
                  <a:fillRect t="-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A53B7BEE-EB21-499F-A385-B1C07DDD6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834282"/>
                  </p:ext>
                </p:extLst>
              </p:nvPr>
            </p:nvGraphicFramePr>
            <p:xfrm>
              <a:off x="1289509" y="2237047"/>
              <a:ext cx="9612981" cy="3749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308">
                      <a:extLst>
                        <a:ext uri="{9D8B030D-6E8A-4147-A177-3AD203B41FA5}">
                          <a16:colId xmlns:a16="http://schemas.microsoft.com/office/drawing/2014/main" val="2826290622"/>
                        </a:ext>
                      </a:extLst>
                    </a:gridCol>
                    <a:gridCol w="1847273">
                      <a:extLst>
                        <a:ext uri="{9D8B030D-6E8A-4147-A177-3AD203B41FA5}">
                          <a16:colId xmlns:a16="http://schemas.microsoft.com/office/drawing/2014/main" val="3694045725"/>
                        </a:ext>
                      </a:extLst>
                    </a:gridCol>
                    <a:gridCol w="1736436">
                      <a:extLst>
                        <a:ext uri="{9D8B030D-6E8A-4147-A177-3AD203B41FA5}">
                          <a16:colId xmlns:a16="http://schemas.microsoft.com/office/drawing/2014/main" val="384490932"/>
                        </a:ext>
                      </a:extLst>
                    </a:gridCol>
                    <a:gridCol w="1616364">
                      <a:extLst>
                        <a:ext uri="{9D8B030D-6E8A-4147-A177-3AD203B41FA5}">
                          <a16:colId xmlns:a16="http://schemas.microsoft.com/office/drawing/2014/main" val="2154321455"/>
                        </a:ext>
                      </a:extLst>
                    </a:gridCol>
                    <a:gridCol w="2641600">
                      <a:extLst>
                        <a:ext uri="{9D8B030D-6E8A-4147-A177-3AD203B41FA5}">
                          <a16:colId xmlns:a16="http://schemas.microsoft.com/office/drawing/2014/main" val="17653691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Направление реакции, условия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441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высоких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</a:p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низких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76577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Ɐ 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0938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низких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</a:p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высоких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159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Ɐ 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7279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A53B7BEE-EB21-499F-A385-B1C07DDD6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9834282"/>
                  </p:ext>
                </p:extLst>
              </p:nvPr>
            </p:nvGraphicFramePr>
            <p:xfrm>
              <a:off x="1289509" y="2237047"/>
              <a:ext cx="9612981" cy="3749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71308">
                      <a:extLst>
                        <a:ext uri="{9D8B030D-6E8A-4147-A177-3AD203B41FA5}">
                          <a16:colId xmlns:a16="http://schemas.microsoft.com/office/drawing/2014/main" val="2826290622"/>
                        </a:ext>
                      </a:extLst>
                    </a:gridCol>
                    <a:gridCol w="1847273">
                      <a:extLst>
                        <a:ext uri="{9D8B030D-6E8A-4147-A177-3AD203B41FA5}">
                          <a16:colId xmlns:a16="http://schemas.microsoft.com/office/drawing/2014/main" val="3694045725"/>
                        </a:ext>
                      </a:extLst>
                    </a:gridCol>
                    <a:gridCol w="1736436">
                      <a:extLst>
                        <a:ext uri="{9D8B030D-6E8A-4147-A177-3AD203B41FA5}">
                          <a16:colId xmlns:a16="http://schemas.microsoft.com/office/drawing/2014/main" val="384490932"/>
                        </a:ext>
                      </a:extLst>
                    </a:gridCol>
                    <a:gridCol w="1616364">
                      <a:extLst>
                        <a:ext uri="{9D8B030D-6E8A-4147-A177-3AD203B41FA5}">
                          <a16:colId xmlns:a16="http://schemas.microsoft.com/office/drawing/2014/main" val="2154321455"/>
                        </a:ext>
                      </a:extLst>
                    </a:gridCol>
                    <a:gridCol w="2641600">
                      <a:extLst>
                        <a:ext uri="{9D8B030D-6E8A-4147-A177-3AD203B41FA5}">
                          <a16:colId xmlns:a16="http://schemas.microsoft.com/office/drawing/2014/main" val="1765369135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44" t="-3077" r="-443643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96370" t="-3077" r="-326073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08772" t="-3077" r="-246667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32075" t="-3077" r="-165283" b="-22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Направление реакции, условия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44196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высоких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</a:p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низких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76577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Ɐ 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09387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низких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</a:p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←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 высоких 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15969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&gt;0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&lt;0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→ </a:t>
                          </a:r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при</a:t>
                          </a: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Ɐ T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7279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9294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Примеры самопроизвольных процессов и их ТД обоснование</a:t>
            </a:r>
            <a:endParaRPr lang="ru-RU" sz="2800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1026" name="Picture 2" descr="Основы биохимии. Физическая химия / Энтальпия и энтропия">
            <a:extLst>
              <a:ext uri="{FF2B5EF4-FFF2-40B4-BE49-F238E27FC236}">
                <a16:creationId xmlns:a16="http://schemas.microsoft.com/office/drawing/2014/main" id="{F61CC51E-0750-4FF4-9377-BF00C5AA4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23973" r="1649" b="2761"/>
          <a:stretch/>
        </p:blipFill>
        <p:spPr bwMode="auto">
          <a:xfrm>
            <a:off x="3589711" y="831698"/>
            <a:ext cx="4849091" cy="54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399011"/>
            <a:ext cx="10316095" cy="586047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dirty="0"/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76727899"/>
              </p:ext>
            </p:extLst>
          </p:nvPr>
        </p:nvGraphicFramePr>
        <p:xfrm>
          <a:off x="1693408" y="387824"/>
          <a:ext cx="8641698" cy="3517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856210" y="4016523"/>
            <a:ext cx="10316095" cy="22429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/>
              <a:t>ТД функции состояния – </a:t>
            </a:r>
            <a:r>
              <a:rPr lang="ru-RU" dirty="0"/>
              <a:t>это такие функции, которые зависят от начальных и конечных параметров и не зависят от пути процессов.</a:t>
            </a:r>
          </a:p>
          <a:p>
            <a:pPr algn="just"/>
            <a:r>
              <a:rPr lang="ru-RU" dirty="0"/>
              <a:t> </a:t>
            </a:r>
            <a:r>
              <a:rPr lang="ru-RU" u="sng" dirty="0"/>
              <a:t>Эти свойства делят на:</a:t>
            </a:r>
          </a:p>
          <a:p>
            <a:pPr algn="just"/>
            <a:r>
              <a:rPr lang="ru-RU" b="1" i="1" dirty="0"/>
              <a:t>экстенсивные</a:t>
            </a:r>
            <a:r>
              <a:rPr lang="ru-RU" dirty="0"/>
              <a:t> (пропорциональные количеству вещества – масса, объём, заряд ядра, внутренняя энергия, энтальпия, энтропия и др.) </a:t>
            </a:r>
          </a:p>
          <a:p>
            <a:pPr algn="just"/>
            <a:r>
              <a:rPr lang="ru-RU" b="1" i="1" dirty="0"/>
              <a:t>интенсивные </a:t>
            </a:r>
            <a:r>
              <a:rPr lang="ru-RU" dirty="0"/>
              <a:t>(не зависящие от количества вещества – Т, Р, электрический потенциал и т.д.)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50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/>
              <a:t>Термодинамический процесс – </a:t>
            </a:r>
            <a:r>
              <a:rPr lang="ru-RU" dirty="0"/>
              <a:t>изменение состояния системы, сопровождающееся изменением хотя бы одного из параметров системы во времени.</a:t>
            </a:r>
            <a:endParaRPr lang="ru-RU" b="1" dirty="0"/>
          </a:p>
          <a:p>
            <a:pPr algn="just"/>
            <a:r>
              <a:rPr lang="ru-RU" u="sng" dirty="0"/>
              <a:t>Виды процессов:</a:t>
            </a:r>
          </a:p>
          <a:p>
            <a:pPr algn="just"/>
            <a:r>
              <a:rPr lang="ru-RU" dirty="0"/>
              <a:t>1) Самопроизвольный</a:t>
            </a:r>
          </a:p>
          <a:p>
            <a:pPr algn="just"/>
            <a:r>
              <a:rPr lang="ru-RU" dirty="0"/>
              <a:t>2) </a:t>
            </a:r>
            <a:r>
              <a:rPr lang="ru-RU" dirty="0" err="1"/>
              <a:t>Несамопроизвольный</a:t>
            </a:r>
            <a:endParaRPr lang="ru-RU" dirty="0"/>
          </a:p>
          <a:p>
            <a:pPr algn="just"/>
            <a:r>
              <a:rPr lang="ru-RU" dirty="0"/>
              <a:t>3) Цикл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1. Изохорный, </a:t>
            </a:r>
            <a:r>
              <a:rPr lang="en-US" dirty="0"/>
              <a:t>V=</a:t>
            </a:r>
            <a:r>
              <a:rPr lang="en-US" dirty="0" err="1"/>
              <a:t>const</a:t>
            </a:r>
            <a:endParaRPr lang="ru-RU" dirty="0"/>
          </a:p>
          <a:p>
            <a:pPr algn="just"/>
            <a:r>
              <a:rPr lang="ru-RU" dirty="0"/>
              <a:t>2. Изобарный</a:t>
            </a:r>
            <a:r>
              <a:rPr lang="en-US" dirty="0"/>
              <a:t>, P=</a:t>
            </a:r>
            <a:r>
              <a:rPr lang="en-US" dirty="0" err="1"/>
              <a:t>const</a:t>
            </a:r>
            <a:endParaRPr lang="ru-RU" dirty="0"/>
          </a:p>
          <a:p>
            <a:pPr algn="just"/>
            <a:r>
              <a:rPr lang="ru-RU" dirty="0"/>
              <a:t>3. Изотермический</a:t>
            </a:r>
            <a:r>
              <a:rPr lang="en-US" dirty="0"/>
              <a:t>, T=</a:t>
            </a:r>
            <a:r>
              <a:rPr lang="en-US" dirty="0" err="1"/>
              <a:t>const</a:t>
            </a:r>
            <a:endParaRPr lang="ru-RU" dirty="0"/>
          </a:p>
        </p:txBody>
      </p:sp>
      <p:pic>
        <p:nvPicPr>
          <p:cNvPr id="5" name="Picture 4" descr="Картинки по запросу &quot;виды термодинамических процессов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7998" r="63923" b="33860"/>
          <a:stretch/>
        </p:blipFill>
        <p:spPr bwMode="auto">
          <a:xfrm>
            <a:off x="5546220" y="1048979"/>
            <a:ext cx="3606326" cy="44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 numCol="1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b="1" dirty="0"/>
                  <a:t>Внутренняя энергия (</a:t>
                </a:r>
                <a:r>
                  <a:rPr lang="en-US" b="1" dirty="0"/>
                  <a:t>U</a:t>
                </a:r>
                <a:r>
                  <a:rPr lang="ru-RU" b="1" dirty="0"/>
                  <a:t>) – </a:t>
                </a:r>
                <a:r>
                  <a:rPr lang="ru-RU" dirty="0"/>
                  <a:t>это функция состояния, которая характеризует полный запас энергии системы. Она включает все виды энергии движения и взаимодействия составляющих структурных единиц (молекул, атомов, ядер, электронов), за исключением кинетической энергии системы как целого и её потенциальной энергии в поле внешних сил. 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ru-RU" dirty="0"/>
                  <a:t>Количественное соотношение между изменением внутренней энергии, теплотой и работой устанавливает </a:t>
                </a:r>
                <a:r>
                  <a:rPr lang="ru-RU" b="1" dirty="0"/>
                  <a:t>первый закон термодинамики</a:t>
                </a:r>
                <a:r>
                  <a:rPr lang="ru-RU" dirty="0"/>
                  <a:t> – тепловая энергия системы </a:t>
                </a:r>
                <a:r>
                  <a:rPr lang="en-US" dirty="0"/>
                  <a:t>Q </a:t>
                </a:r>
                <a:r>
                  <a:rPr lang="ru-RU" dirty="0"/>
                  <a:t>расходуется на изменение внутренней энергии </a:t>
                </a:r>
                <a:r>
                  <a:rPr lang="en-US" dirty="0"/>
                  <a:t>U </a:t>
                </a:r>
                <a:r>
                  <a:rPr lang="ru-RU" dirty="0"/>
                  <a:t>и на работу системы против внешних сил или на работу внешних сил над системой А.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𝑈</m:t>
                      </m:r>
                      <m:r>
                        <a:rPr lang="ru-RU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𝐴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𝑈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spcBef>
                    <a:spcPts val="200"/>
                  </a:spcBef>
                </a:pPr>
                <a:endParaRPr lang="en-US" dirty="0"/>
              </a:p>
              <a:p>
                <a:pPr algn="just">
                  <a:spcBef>
                    <a:spcPts val="200"/>
                  </a:spcBef>
                </a:pPr>
                <a:r>
                  <a:rPr lang="ru-RU" dirty="0"/>
                  <a:t>Первый закон термодинамики является формой выражения </a:t>
                </a:r>
              </a:p>
              <a:p>
                <a:pPr algn="just">
                  <a:spcBef>
                    <a:spcPts val="200"/>
                  </a:spcBef>
                </a:pPr>
                <a:r>
                  <a:rPr lang="ru-RU" b="1" dirty="0"/>
                  <a:t>закона сохранения энергии. </a:t>
                </a:r>
                <a:r>
                  <a:rPr lang="ru-RU" dirty="0"/>
                  <a:t>Согласно этому закону, энергия </a:t>
                </a:r>
              </a:p>
              <a:p>
                <a:pPr algn="just">
                  <a:spcBef>
                    <a:spcPts val="200"/>
                  </a:spcBef>
                </a:pPr>
                <a:r>
                  <a:rPr lang="ru-RU" dirty="0"/>
                  <a:t>не исчезает и не возникает, она переходит из одной </a:t>
                </a:r>
              </a:p>
              <a:p>
                <a:pPr algn="just">
                  <a:spcBef>
                    <a:spcPts val="200"/>
                  </a:spcBef>
                </a:pPr>
                <a:r>
                  <a:rPr lang="ru-RU" dirty="0"/>
                  <a:t>формы в другую в строго определенных, всегда эквивалентных </a:t>
                </a:r>
              </a:p>
              <a:p>
                <a:pPr algn="just">
                  <a:spcBef>
                    <a:spcPts val="200"/>
                  </a:spcBef>
                </a:pPr>
                <a:r>
                  <a:rPr lang="ru-RU" dirty="0"/>
                  <a:t>количествах. </a:t>
                </a:r>
              </a:p>
              <a:p>
                <a:pPr lvl="0" algn="just"/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0" algn="just"/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t="-1022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59167" t="40246" r="20416" b="10988"/>
          <a:stretch/>
        </p:blipFill>
        <p:spPr>
          <a:xfrm>
            <a:off x="8684057" y="3008285"/>
            <a:ext cx="241988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9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lvl="0" indent="-514350" algn="just">
                  <a:buAutoNum type="arabicParenR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V=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const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𝑈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𝑈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𝑉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𝑈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514350" lvl="0" indent="-514350" algn="just">
                  <a:buFont typeface="+mj-lt"/>
                  <a:buAutoNum type="arabicParenR" startAt="2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P=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const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𝑈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𝑈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𝑉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)+(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</m:t>
                    </m:r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</m:oMath>
                </a14:m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panose="02040503050406030204" pitchFamily="18" charset="0"/>
                    <a:cs typeface="Helvetica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𝐻</m:t>
                    </m:r>
                  </m:oMath>
                </a14:m>
                <a:endParaRPr lang="ru-RU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ru-RU" dirty="0"/>
                  <a:t>где Н – энтальпия – ТД функция состояния системы, физически показывающая энергию расширенной или сжатой системы.</a:t>
                </a:r>
                <a:endParaRPr lang="en-US" dirty="0"/>
              </a:p>
              <a:p>
                <a:pPr marL="514350" lvl="0" indent="-514350" algn="just">
                  <a:buFont typeface="+mj-lt"/>
                  <a:buAutoNum type="arabicParenR" startAt="3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T=const</a:t>
                </a: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𝐴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∆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𝑉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lvl="0" indent="0" algn="just">
                  <a:buNone/>
                </a:pPr>
                <a:r>
                  <a:rPr lang="ru-RU" dirty="0"/>
                  <a:t>Для одного моля идеального газа</a:t>
                </a:r>
                <a:r>
                  <a:rPr lang="en-US" dirty="0"/>
                  <a:t>:</a:t>
                </a:r>
              </a:p>
              <a:p>
                <a:pPr lvl="0" algn="just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𝑝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𝑅𝑇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;</m:t>
                    </m:r>
                  </m:oMath>
                </a14:m>
                <a:r>
                  <a:rPr lang="ru-RU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ru-RU" dirty="0"/>
                  <a:t>значит,</a:t>
                </a:r>
                <a:endParaRPr lang="en-US" dirty="0"/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𝑅𝑇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𝑅𝑇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0" algn="just"/>
                <a:endParaRPr lang="en-US" dirty="0">
                  <a:solidFill>
                    <a:prstClr val="black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920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A1EDAB-649B-4466-97F3-C67A7018D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43" t="30638" r="14085" b="43597"/>
          <a:stretch/>
        </p:blipFill>
        <p:spPr>
          <a:xfrm>
            <a:off x="4727448" y="3279371"/>
            <a:ext cx="6780463" cy="27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Тепловые эффекты химических реакций</a:t>
            </a:r>
          </a:p>
          <a:p>
            <a:pPr algn="just"/>
            <a:r>
              <a:rPr lang="ru-RU" b="1" dirty="0"/>
              <a:t>Тепловой эффект реакции </a:t>
            </a:r>
            <a:r>
              <a:rPr lang="ru-RU" b="1" dirty="0">
                <a:sym typeface="Symbol" panose="05050102010706020507" pitchFamily="18" charset="2"/>
              </a:rPr>
              <a:t></a:t>
            </a:r>
            <a:r>
              <a:rPr lang="ru-RU" b="1" dirty="0"/>
              <a:t> </a:t>
            </a:r>
            <a:r>
              <a:rPr lang="ru-RU" dirty="0"/>
              <a:t>количество теплоты, которое выделяется или поглощается системой в результате протекания химической реакции. Это может быть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(Р,Т = </a:t>
            </a:r>
            <a:r>
              <a:rPr lang="en-US" dirty="0" err="1"/>
              <a:t>const</a:t>
            </a:r>
            <a:r>
              <a:rPr lang="ru-RU" dirty="0"/>
              <a:t>) или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U</a:t>
            </a:r>
            <a:r>
              <a:rPr lang="ru-RU" dirty="0"/>
              <a:t> (</a:t>
            </a:r>
            <a:r>
              <a:rPr lang="en-US" dirty="0"/>
              <a:t>V</a:t>
            </a:r>
            <a:r>
              <a:rPr lang="ru-RU" dirty="0"/>
              <a:t>,</a:t>
            </a:r>
            <a:r>
              <a:rPr lang="en-US" dirty="0"/>
              <a:t>T</a:t>
            </a:r>
            <a:r>
              <a:rPr lang="ru-RU" dirty="0"/>
              <a:t> = </a:t>
            </a:r>
            <a:r>
              <a:rPr lang="en-US" dirty="0" err="1"/>
              <a:t>const</a:t>
            </a:r>
            <a:r>
              <a:rPr lang="ru-RU" dirty="0"/>
              <a:t>). 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5692CC30-E2E0-4B6C-9BC6-A1C61BDE5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78516"/>
              </p:ext>
            </p:extLst>
          </p:nvPr>
        </p:nvGraphicFramePr>
        <p:xfrm>
          <a:off x="1055694" y="1897801"/>
          <a:ext cx="6225323" cy="3992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303">
                  <a:extLst>
                    <a:ext uri="{9D8B030D-6E8A-4147-A177-3AD203B41FA5}">
                      <a16:colId xmlns:a16="http://schemas.microsoft.com/office/drawing/2014/main" val="2436849130"/>
                    </a:ext>
                  </a:extLst>
                </a:gridCol>
                <a:gridCol w="1802311">
                  <a:extLst>
                    <a:ext uri="{9D8B030D-6E8A-4147-A177-3AD203B41FA5}">
                      <a16:colId xmlns:a16="http://schemas.microsoft.com/office/drawing/2014/main" val="3481177837"/>
                    </a:ext>
                  </a:extLst>
                </a:gridCol>
                <a:gridCol w="1813797">
                  <a:extLst>
                    <a:ext uri="{9D8B030D-6E8A-4147-A177-3AD203B41FA5}">
                      <a16:colId xmlns:a16="http://schemas.microsoft.com/office/drawing/2014/main" val="2331106282"/>
                    </a:ext>
                  </a:extLst>
                </a:gridCol>
                <a:gridCol w="1182912">
                  <a:extLst>
                    <a:ext uri="{9D8B030D-6E8A-4147-A177-3AD203B41FA5}">
                      <a16:colId xmlns:a16="http://schemas.microsoft.com/office/drawing/2014/main" val="2789618014"/>
                    </a:ext>
                  </a:extLst>
                </a:gridCol>
              </a:tblGrid>
              <a:tr h="914088">
                <a:tc>
                  <a:txBody>
                    <a:bodyPr/>
                    <a:lstStyle/>
                    <a:p>
                      <a:r>
                        <a:rPr lang="ru-RU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реакции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Experimental effect noted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Результат системы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Знак 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373966"/>
                  </a:ext>
                </a:extLst>
              </a:tr>
              <a:tr h="1465443">
                <a:tc>
                  <a:txBody>
                    <a:bodyPr/>
                    <a:lstStyle/>
                    <a:p>
                      <a:r>
                        <a:rPr lang="ru-RU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Эндотермическая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Реакционный сосуд охлаждается</a:t>
                      </a:r>
                      <a:b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ru-RU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тепло поглощается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Энергия прибавляется</a:t>
                      </a:r>
                      <a:b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</a:t>
                      </a:r>
                    </a:p>
                    <a:p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l-GR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H, </a:t>
                      </a:r>
                      <a:r>
                        <a:rPr lang="el-GR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U&gt;0)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73901"/>
                  </a:ext>
                </a:extLst>
              </a:tr>
              <a:tr h="1465443">
                <a:tc>
                  <a:txBody>
                    <a:bodyPr/>
                    <a:lstStyle/>
                    <a:p>
                      <a:r>
                        <a:rPr lang="ru-RU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Экзотермическая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Реакционный</a:t>
                      </a:r>
                      <a:r>
                        <a:rPr lang="ru-RU" sz="1900" b="0" i="0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сосуд нагревается</a:t>
                      </a:r>
                      <a:b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ru-RU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тепло выделяется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Энергия отнимается</a:t>
                      </a:r>
                      <a:b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l-GR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H, </a:t>
                      </a:r>
                      <a:r>
                        <a:rPr lang="el-GR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</a:t>
                      </a:r>
                      <a:r>
                        <a:rPr lang="en-US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U&lt;0)</a:t>
                      </a:r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RU" sz="19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2696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08B21D-A275-4400-AEF7-950546287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18" t="24781" r="50606" b="8148"/>
          <a:stretch/>
        </p:blipFill>
        <p:spPr>
          <a:xfrm>
            <a:off x="7799825" y="1659776"/>
            <a:ext cx="2142836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Тепловые эффекты химических реакций</a:t>
                </a:r>
              </a:p>
              <a:p>
                <a:pPr algn="just"/>
                <a:r>
                  <a:rPr lang="ru-RU" b="1" dirty="0"/>
                  <a:t>Стандартная энтальпия образования сложного вещества </a:t>
                </a:r>
                <a:r>
                  <a:rPr lang="ru-RU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ru-RU" dirty="0"/>
                  <a:t>, кДж/моль) </a:t>
                </a:r>
                <a:r>
                  <a:rPr lang="ru-RU" b="1" dirty="0"/>
                  <a:t>– </a:t>
                </a:r>
                <a:r>
                  <a:rPr lang="ru-RU" dirty="0"/>
                  <a:t>тепловой эффект реакции образования 1 моль этого вещества из простых веществ, определенный при стандартных условиях (Р=1атм, Т=298К).</a:t>
                </a:r>
              </a:p>
              <a:p>
                <a:pPr lvl="0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𝒇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/>
                  <a:t>(</a:t>
                </a:r>
                <a:r>
                  <a:rPr lang="ru-RU" dirty="0"/>
                  <a:t>прост.в-в</a:t>
                </a:r>
                <a:r>
                  <a:rPr lang="en-US" dirty="0"/>
                  <a:t>)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/>
                  <a:t>= 0</a:t>
                </a:r>
                <a:r>
                  <a:rPr lang="ru-RU" dirty="0"/>
                  <a:t>кДж </a:t>
                </a:r>
              </a:p>
              <a:p>
                <a:pPr lvl="0" algn="just"/>
                <a:r>
                  <a:rPr lang="ru-RU" dirty="0"/>
                  <a:t>(имеются ввиду простые вещества в наиболее энергетически выгодных состояниях)</a:t>
                </a:r>
                <a:endParaRPr lang="en-US" dirty="0"/>
              </a:p>
              <a:p>
                <a:pPr algn="just"/>
                <a:endParaRPr lang="ru-RU" dirty="0"/>
              </a:p>
              <a:p>
                <a:pPr algn="just"/>
                <a:r>
                  <a:rPr lang="ru-RU" b="1" dirty="0"/>
                  <a:t>Стандартная энтальпия сгорания сложного вещества </a:t>
                </a:r>
                <a:r>
                  <a:rPr lang="ru-RU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𝒄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𝑯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𝟐𝟗𝟖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sup>
                    </m:sSubSup>
                  </m:oMath>
                </a14:m>
                <a:r>
                  <a:rPr lang="ru-RU" dirty="0"/>
                  <a:t>, кДж/моль) </a:t>
                </a:r>
                <a:r>
                  <a:rPr lang="ru-RU" b="1" dirty="0"/>
                  <a:t>– </a:t>
                </a:r>
                <a:r>
                  <a:rPr lang="ru-RU" dirty="0"/>
                  <a:t>количество тепла, выделяющееся при полном (до образования высших оксидов) сгорании 1 моль этого вещества в чистом кислороде, определенное при стандартных условиях (Р=1атм, Т=298К).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295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73262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3284</TotalTime>
  <Words>2965</Words>
  <Application>Microsoft Office PowerPoint</Application>
  <PresentationFormat>Широкоэкранный</PresentationFormat>
  <Paragraphs>374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</vt:lpstr>
      <vt:lpstr>Times New Roman</vt:lpstr>
      <vt:lpstr>Ретро</vt:lpstr>
      <vt:lpstr>Основы химической термодинамики</vt:lpstr>
      <vt:lpstr>Химическая термодинамика</vt:lpstr>
      <vt:lpstr>Основные понятия и определения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Закон Гесса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Dekanat</dc:creator>
  <cp:lastModifiedBy>Окорокова Надежда Сергеевна</cp:lastModifiedBy>
  <cp:revision>112</cp:revision>
  <dcterms:created xsi:type="dcterms:W3CDTF">2020-03-18T09:12:32Z</dcterms:created>
  <dcterms:modified xsi:type="dcterms:W3CDTF">2021-02-22T15:30:21Z</dcterms:modified>
</cp:coreProperties>
</file>